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67" r:id="rId2"/>
    <p:sldId id="371" r:id="rId3"/>
    <p:sldId id="414" r:id="rId4"/>
    <p:sldId id="375" r:id="rId5"/>
    <p:sldId id="383" r:id="rId6"/>
    <p:sldId id="417" r:id="rId7"/>
    <p:sldId id="418" r:id="rId8"/>
    <p:sldId id="419" r:id="rId9"/>
    <p:sldId id="420" r:id="rId10"/>
    <p:sldId id="421" r:id="rId11"/>
    <p:sldId id="422" r:id="rId12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373"/>
            <p14:sldId id="391"/>
            <p14:sldId id="394"/>
            <p14:sldId id="413"/>
            <p14:sldId id="412"/>
            <p14:sldId id="401"/>
            <p14:sldId id="377"/>
            <p14:sldId id="402"/>
            <p14:sldId id="404"/>
            <p14:sldId id="406"/>
            <p14:sldId id="374"/>
            <p14:sldId id="396"/>
            <p14:sldId id="390"/>
            <p14:sldId id="395"/>
            <p14:sldId id="388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4756A0"/>
    <a:srgbClr val="D1D1D1"/>
    <a:srgbClr val="B1C1E4"/>
    <a:srgbClr val="B9B9B9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34587" autoAdjust="0"/>
    <p:restoredTop sz="94719" autoAdjust="0"/>
  </p:normalViewPr>
  <p:slideViewPr>
    <p:cSldViewPr snapToGrid="0">
      <p:cViewPr varScale="1">
        <p:scale>
          <a:sx n="116" d="100"/>
          <a:sy n="116" d="100"/>
        </p:scale>
        <p:origin x="-1158" y="-11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B:\&#1052;&#1086;&#1080;%20&#1076;&#1086;&#1082;&#1091;&#1082;&#1084;&#1077;&#1085;&#1090;&#1099;\&#1052;&#1086;&#1080;%20&#1076;&#1086;&#1082;&#1091;&#1084;&#1077;&#1085;&#1090;&#1099;\&#1055;&#1056;&#1054;&#1043;&#1053;&#1054;&#1047;&#1067;%20&#1042;&#1057;&#1045;\2026\&#1057;&#1086;&#1073;&#1088;&#1072;&#1085;&#1080;&#1077;%20&#1076;&#1077;&#1087;&#1091;&#1090;&#1072;&#1090;&#1086;&#1074;\&#1094;&#1080;&#1092;&#1088;&#1099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B:\&#1052;&#1086;&#1080;%20&#1076;&#1086;&#1082;&#1091;&#1082;&#1084;&#1077;&#1085;&#1090;&#1099;\&#1052;&#1086;&#1080;%20&#1076;&#1086;&#1082;&#1091;&#1084;&#1077;&#1085;&#1090;&#1099;\&#1055;&#1056;&#1054;&#1043;&#1053;&#1054;&#1047;&#1067;%20&#1042;&#1057;&#1045;\2026\&#1057;&#1086;&#1073;&#1088;&#1072;&#1085;&#1080;&#1077;%20&#1076;&#1077;&#1087;&#1091;&#1090;&#1072;&#1090;&#1086;&#1074;\&#1094;&#1080;&#1092;&#1088;&#1099;%20Microsoft%20Office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B:\&#1052;&#1086;&#1080;%20&#1076;&#1086;&#1082;&#1091;&#1082;&#1084;&#1077;&#1085;&#1090;&#1099;\&#1052;&#1086;&#1080;%20&#1076;&#1086;&#1082;&#1091;&#1084;&#1077;&#1085;&#1090;&#1099;\&#1055;&#1056;&#1054;&#1043;&#1053;&#1054;&#1047;&#1067;%20&#1042;&#1057;&#1045;\2026\&#1057;&#1086;&#1073;&#1088;&#1072;&#1085;&#1080;&#1077;%20&#1076;&#1077;&#1087;&#1091;&#1090;&#1072;&#1090;&#1086;&#1074;\&#1094;&#1080;&#1092;&#1088;&#1099;%20Microsoft%20Office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B:\&#1052;&#1086;&#1080;%20&#1076;&#1086;&#1082;&#1091;&#1082;&#1084;&#1077;&#1085;&#1090;&#1099;\&#1052;&#1086;&#1080;%20&#1076;&#1086;&#1082;&#1091;&#1084;&#1077;&#1085;&#1090;&#1099;\&#1055;&#1056;&#1054;&#1043;&#1053;&#1054;&#1047;&#1067;%20&#1042;&#1057;&#1045;\2026\&#1057;&#1086;&#1073;&#1088;&#1072;&#1085;&#1080;&#1077;%20&#1076;&#1077;&#1087;&#1091;&#1090;&#1072;&#1090;&#1086;&#1074;\&#1094;&#1080;&#1092;&#1088;&#1099;%20Microsoft%20Office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B:\&#1052;&#1086;&#1080;%20&#1076;&#1086;&#1082;&#1091;&#1082;&#1084;&#1077;&#1085;&#1090;&#1099;\&#1052;&#1086;&#1080;%20&#1076;&#1086;&#1082;&#1091;&#1084;&#1077;&#1085;&#1090;&#1099;\&#1055;&#1056;&#1054;&#1043;&#1053;&#1054;&#1047;&#1067;%20&#1042;&#1057;&#1045;\2026\&#1057;&#1086;&#1073;&#1088;&#1072;&#1085;&#1080;&#1077;%20&#1076;&#1077;&#1087;&#1091;&#1090;&#1072;&#1090;&#1086;&#1074;\&#1094;&#1080;&#1092;&#1088;&#1099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Среднегодовая численность населения, тыс.чел.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248065876974092"/>
          <c:y val="0.25679600380561041"/>
          <c:w val="0.75683755879668924"/>
          <c:h val="0.58672065029202169"/>
        </c:manualLayout>
      </c:layout>
      <c:barChart>
        <c:barDir val="col"/>
        <c:grouping val="clustered"/>
        <c:ser>
          <c:idx val="0"/>
          <c:order val="0"/>
          <c:tx>
            <c:strRef>
              <c:f>Лист1!$D$2</c:f>
              <c:strCache>
                <c:ptCount val="1"/>
                <c:pt idx="0">
                  <c:v>Численность, тыс.чел.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Лист1!$C$3:$C$7</c:f>
              <c:strCache>
                <c:ptCount val="5"/>
                <c:pt idx="0">
                  <c:v>2024 г</c:v>
                </c:pt>
                <c:pt idx="1">
                  <c:v>2025 г</c:v>
                </c:pt>
                <c:pt idx="2">
                  <c:v>2026 г</c:v>
                </c:pt>
                <c:pt idx="3">
                  <c:v>2027 г</c:v>
                </c:pt>
                <c:pt idx="4">
                  <c:v>2028 г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  <c:pt idx="0">
                  <c:v>43.1</c:v>
                </c:pt>
                <c:pt idx="1">
                  <c:v>42.8</c:v>
                </c:pt>
                <c:pt idx="2">
                  <c:v>42.4</c:v>
                </c:pt>
                <c:pt idx="3">
                  <c:v>42.1</c:v>
                </c:pt>
                <c:pt idx="4">
                  <c:v>41.8</c:v>
                </c:pt>
              </c:numCache>
            </c:numRef>
          </c:val>
        </c:ser>
        <c:dLbls>
          <c:showVal val="1"/>
        </c:dLbls>
        <c:axId val="104136704"/>
        <c:axId val="104138240"/>
      </c:barChart>
      <c:catAx>
        <c:axId val="104136704"/>
        <c:scaling>
          <c:orientation val="minMax"/>
        </c:scaling>
        <c:axPos val="b"/>
        <c:tickLblPos val="nextTo"/>
        <c:crossAx val="104138240"/>
        <c:crosses val="autoZero"/>
        <c:auto val="1"/>
        <c:lblAlgn val="ctr"/>
        <c:lblOffset val="100"/>
      </c:catAx>
      <c:valAx>
        <c:axId val="104138240"/>
        <c:scaling>
          <c:orientation val="minMax"/>
        </c:scaling>
        <c:axPos val="l"/>
        <c:majorGridlines/>
        <c:numFmt formatCode="General" sourceLinked="1"/>
        <c:tickLblPos val="nextTo"/>
        <c:crossAx val="10413670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6850039391194362"/>
          <c:y val="9.0156754660335819E-2"/>
          <c:w val="0.2613036884114375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4,0%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05-413D-BE1E-7F3BE1139FE7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77,4%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водоснабжение, водоотведение, организация сбора и утилизации отходов</c:v>
                </c:pt>
                <c:pt idx="1">
                  <c:v>обрабатывающие производства</c:v>
                </c:pt>
                <c:pt idx="2">
                  <c:v>обеспечение электрической энергией, газом и паром</c:v>
                </c:pt>
                <c:pt idx="3">
                  <c:v>отгрузка: 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4.6000000000000013E-2</c:v>
                </c:pt>
                <c:pt idx="1">
                  <c:v>3.3000000000000002E-2</c:v>
                </c:pt>
                <c:pt idx="2">
                  <c:v>4.0000000000000022E-2</c:v>
                </c:pt>
                <c:pt idx="3">
                  <c:v>0.77400000000000069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Val val="1"/>
        </c:dLbls>
        <c:gapWidth val="182"/>
        <c:axId val="104996224"/>
        <c:axId val="104998016"/>
      </c:barChart>
      <c:catAx>
        <c:axId val="10499622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4998016"/>
        <c:crosses val="autoZero"/>
        <c:auto val="1"/>
        <c:lblAlgn val="ctr"/>
        <c:lblOffset val="100"/>
      </c:catAx>
      <c:valAx>
        <c:axId val="104998016"/>
        <c:scaling>
          <c:orientation val="minMax"/>
        </c:scaling>
        <c:delete val="1"/>
        <c:axPos val="b"/>
        <c:numFmt formatCode="0.00%" sourceLinked="1"/>
        <c:majorTickMark val="none"/>
        <c:tickLblPos val="nextTo"/>
        <c:crossAx val="10499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отгруженных товаров , млн.руб</a:t>
            </a:r>
            <a:r>
              <a:rPr lang="ru-RU" dirty="0"/>
              <a:t>.</a:t>
            </a: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Лист1!$D$21</c:f>
              <c:strCache>
                <c:ptCount val="1"/>
                <c:pt idx="0">
                  <c:v>Объем отгруженных товаров , млн.руб.</c:v>
                </c:pt>
              </c:strCache>
            </c:strRef>
          </c:tx>
          <c:dLbls>
            <c:dLbl>
              <c:idx val="0"/>
              <c:layout>
                <c:manualLayout>
                  <c:x val="2.263827933390698E-3"/>
                  <c:y val="-9.068627013440484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8291,6</a:t>
                    </a:r>
                  </a:p>
                </c:rich>
              </c:tx>
              <c:dLblPos val="inEnd"/>
              <c:showVal val="1"/>
            </c:dLbl>
            <c:dLbl>
              <c:idx val="1"/>
              <c:layout>
                <c:manualLayout>
                  <c:x val="0"/>
                  <c:y val="-0.10101010101010102"/>
                </c:manualLayout>
              </c:layout>
              <c:dLblPos val="inEnd"/>
              <c:showVal val="1"/>
            </c:dLbl>
            <c:dLbl>
              <c:idx val="2"/>
              <c:layout>
                <c:manualLayout>
                  <c:x val="4.9183435064414064E-17"/>
                  <c:y val="-0.1111111111111111"/>
                </c:manualLayout>
              </c:layout>
              <c:dLblPos val="inEnd"/>
              <c:showVal val="1"/>
            </c:dLbl>
            <c:dLbl>
              <c:idx val="3"/>
              <c:layout>
                <c:manualLayout>
                  <c:x val="0"/>
                  <c:y val="-0.10101010101010102"/>
                </c:manualLayout>
              </c:layout>
              <c:dLblPos val="inEnd"/>
              <c:showVal val="1"/>
            </c:dLbl>
            <c:dLbl>
              <c:idx val="4"/>
              <c:layout>
                <c:manualLayout>
                  <c:x val="0"/>
                  <c:y val="-0.10101010101010102"/>
                </c:manualLayout>
              </c:layout>
              <c:dLblPos val="inEnd"/>
              <c:showVal val="1"/>
            </c:dLbl>
            <c:dLblPos val="inEnd"/>
            <c:showVal val="1"/>
          </c:dLbls>
          <c:cat>
            <c:strRef>
              <c:f>Лист1!$C$22:$C$26</c:f>
              <c:strCache>
                <c:ptCount val="5"/>
                <c:pt idx="0">
                  <c:v>2024 г</c:v>
                </c:pt>
                <c:pt idx="1">
                  <c:v>2025 г</c:v>
                </c:pt>
                <c:pt idx="2">
                  <c:v>2026 г</c:v>
                </c:pt>
                <c:pt idx="3">
                  <c:v>2027 г</c:v>
                </c:pt>
                <c:pt idx="4">
                  <c:v>2028 г</c:v>
                </c:pt>
              </c:strCache>
            </c:strRef>
          </c:cat>
          <c:val>
            <c:numRef>
              <c:f>Лист1!$D$22:$D$26</c:f>
              <c:numCache>
                <c:formatCode>General</c:formatCode>
                <c:ptCount val="5"/>
                <c:pt idx="0">
                  <c:v>8291.6</c:v>
                </c:pt>
                <c:pt idx="1">
                  <c:v>8505.6</c:v>
                </c:pt>
                <c:pt idx="2">
                  <c:v>8514.1</c:v>
                </c:pt>
                <c:pt idx="3">
                  <c:v>8803.6</c:v>
                </c:pt>
                <c:pt idx="4">
                  <c:v>9199.7000000000007</c:v>
                </c:pt>
              </c:numCache>
            </c:numRef>
          </c:val>
        </c:ser>
        <c:dLbls>
          <c:showVal val="1"/>
        </c:dLbls>
        <c:overlap val="100"/>
        <c:axId val="105020416"/>
        <c:axId val="105087744"/>
      </c:barChart>
      <c:catAx>
        <c:axId val="105020416"/>
        <c:scaling>
          <c:orientation val="minMax"/>
        </c:scaling>
        <c:axPos val="b"/>
        <c:tickLblPos val="nextTo"/>
        <c:crossAx val="105087744"/>
        <c:crosses val="autoZero"/>
        <c:auto val="1"/>
        <c:lblAlgn val="ctr"/>
        <c:lblOffset val="100"/>
      </c:catAx>
      <c:valAx>
        <c:axId val="105087744"/>
        <c:scaling>
          <c:orientation val="minMax"/>
        </c:scaling>
        <c:axPos val="l"/>
        <c:majorGridlines/>
        <c:numFmt formatCode="General" sourceLinked="1"/>
        <c:tickLblPos val="nextTo"/>
        <c:crossAx val="105020416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6889810223774848"/>
          <c:y val="1.2636610549281288E-2"/>
        </c:manualLayout>
      </c:layout>
      <c:txPr>
        <a:bodyPr/>
        <a:lstStyle/>
        <a:p>
          <a:pPr algn="ctr"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Лист1!$D$36</c:f>
              <c:strCache>
                <c:ptCount val="1"/>
                <c:pt idx="0">
                  <c:v>Оплата труда наемных работников, млн.руб.</c:v>
                </c:pt>
              </c:strCache>
            </c:strRef>
          </c:tx>
          <c:dLbls>
            <c:dLbl>
              <c:idx val="0"/>
              <c:layout>
                <c:manualLayout>
                  <c:x val="8.048289738430572E-3"/>
                  <c:y val="-0.1094017094017096"/>
                </c:manualLayout>
              </c:layout>
              <c:dLblPos val="inEnd"/>
              <c:showVal val="1"/>
            </c:dLbl>
            <c:dLbl>
              <c:idx val="1"/>
              <c:layout>
                <c:manualLayout>
                  <c:x val="0"/>
                  <c:y val="-0.12307692307692331"/>
                </c:manualLayout>
              </c:layout>
              <c:dLblPos val="inEnd"/>
              <c:showVal val="1"/>
            </c:dLbl>
            <c:dLbl>
              <c:idx val="2"/>
              <c:layout>
                <c:manualLayout>
                  <c:x val="-8.048289738430572E-3"/>
                  <c:y val="-0.12307692307692326"/>
                </c:manualLayout>
              </c:layout>
              <c:dLblPos val="inEnd"/>
              <c:showVal val="1"/>
            </c:dLbl>
            <c:dLbl>
              <c:idx val="3"/>
              <c:layout>
                <c:manualLayout>
                  <c:x val="-5.3655264922870564E-3"/>
                  <c:y val="-0.12307692307692326"/>
                </c:manualLayout>
              </c:layout>
              <c:dLblPos val="inEnd"/>
              <c:showVal val="1"/>
            </c:dLbl>
            <c:dLbl>
              <c:idx val="4"/>
              <c:layout>
                <c:manualLayout>
                  <c:x val="0"/>
                  <c:y val="-0.12991452991452987"/>
                </c:manualLayout>
              </c:layout>
              <c:dLblPos val="inEnd"/>
              <c:showVal val="1"/>
            </c:dLbl>
            <c:dLblPos val="inEnd"/>
            <c:showVal val="1"/>
          </c:dLbls>
          <c:cat>
            <c:strRef>
              <c:f>Лист1!$C$37:$C$41</c:f>
              <c:strCache>
                <c:ptCount val="5"/>
                <c:pt idx="0">
                  <c:v>2024 г</c:v>
                </c:pt>
                <c:pt idx="1">
                  <c:v>2025 г</c:v>
                </c:pt>
                <c:pt idx="2">
                  <c:v>2026 г</c:v>
                </c:pt>
                <c:pt idx="3">
                  <c:v>2027 г</c:v>
                </c:pt>
                <c:pt idx="4">
                  <c:v>2028 г</c:v>
                </c:pt>
              </c:strCache>
            </c:strRef>
          </c:cat>
          <c:val>
            <c:numRef>
              <c:f>Лист1!$D$37:$D$41</c:f>
              <c:numCache>
                <c:formatCode>General</c:formatCode>
                <c:ptCount val="5"/>
                <c:pt idx="0">
                  <c:v>6163.3</c:v>
                </c:pt>
                <c:pt idx="1">
                  <c:v>7184.4</c:v>
                </c:pt>
                <c:pt idx="2">
                  <c:v>7723.2</c:v>
                </c:pt>
                <c:pt idx="3">
                  <c:v>8263.7999999999902</c:v>
                </c:pt>
                <c:pt idx="4">
                  <c:v>8800.9</c:v>
                </c:pt>
              </c:numCache>
            </c:numRef>
          </c:val>
        </c:ser>
        <c:dLbls>
          <c:showVal val="1"/>
        </c:dLbls>
        <c:axId val="96962048"/>
        <c:axId val="96963584"/>
      </c:barChart>
      <c:catAx>
        <c:axId val="96962048"/>
        <c:scaling>
          <c:orientation val="minMax"/>
        </c:scaling>
        <c:axPos val="b"/>
        <c:tickLblPos val="nextTo"/>
        <c:crossAx val="96963584"/>
        <c:crosses val="autoZero"/>
        <c:auto val="1"/>
        <c:lblAlgn val="ctr"/>
        <c:lblOffset val="100"/>
      </c:catAx>
      <c:valAx>
        <c:axId val="96963584"/>
        <c:scaling>
          <c:orientation val="minMax"/>
        </c:scaling>
        <c:axPos val="l"/>
        <c:majorGridlines/>
        <c:numFmt formatCode="General" sourceLinked="1"/>
        <c:tickLblPos val="nextTo"/>
        <c:crossAx val="96962048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barChart>
        <c:barDir val="col"/>
        <c:grouping val="stacked"/>
        <c:ser>
          <c:idx val="0"/>
          <c:order val="0"/>
          <c:tx>
            <c:strRef>
              <c:f>Лист1!$D$67</c:f>
              <c:strCache>
                <c:ptCount val="1"/>
                <c:pt idx="0">
                  <c:v>Объем продукции сельского хозяйства, млн.руб.</c:v>
                </c:pt>
              </c:strCache>
            </c:strRef>
          </c:tx>
          <c:dLbls>
            <c:dLbl>
              <c:idx val="0"/>
              <c:layout>
                <c:manualLayout>
                  <c:x val="-2.7835768963117673E-3"/>
                  <c:y val="-0.11704834605597973"/>
                </c:manualLayout>
              </c:layout>
              <c:dLblPos val="inEnd"/>
              <c:showVal val="1"/>
            </c:dLbl>
            <c:dLbl>
              <c:idx val="1"/>
              <c:layout>
                <c:manualLayout>
                  <c:x val="-8.3507306889353105E-3"/>
                  <c:y val="-0.11704834605597973"/>
                </c:manualLayout>
              </c:layout>
              <c:dLblPos val="inEnd"/>
              <c:showVal val="1"/>
            </c:dLbl>
            <c:dLbl>
              <c:idx val="2"/>
              <c:layout>
                <c:manualLayout>
                  <c:x val="-2.7835768963117673E-3"/>
                  <c:y val="-0.10687022900763368"/>
                </c:manualLayout>
              </c:layout>
              <c:dLblPos val="inEnd"/>
              <c:showVal val="1"/>
            </c:dLbl>
            <c:dLbl>
              <c:idx val="3"/>
              <c:layout>
                <c:manualLayout>
                  <c:x val="-5.5671537926235328E-3"/>
                  <c:y val="-0.11704834605597969"/>
                </c:manualLayout>
              </c:layout>
              <c:dLblPos val="inEnd"/>
              <c:showVal val="1"/>
            </c:dLbl>
            <c:dLbl>
              <c:idx val="4"/>
              <c:layout>
                <c:manualLayout>
                  <c:x val="-5.567153792623636E-3"/>
                  <c:y val="-0.10687022900763364"/>
                </c:manualLayout>
              </c:layout>
              <c:dLblPos val="inEnd"/>
              <c:showVal val="1"/>
            </c:dLbl>
            <c:dLblPos val="inEnd"/>
            <c:showVal val="1"/>
          </c:dLbls>
          <c:cat>
            <c:strRef>
              <c:f>Лист1!$C$68:$C$72</c:f>
              <c:strCache>
                <c:ptCount val="5"/>
                <c:pt idx="0">
                  <c:v>2024 г</c:v>
                </c:pt>
                <c:pt idx="1">
                  <c:v>2025 г</c:v>
                </c:pt>
                <c:pt idx="2">
                  <c:v>2026 г</c:v>
                </c:pt>
                <c:pt idx="3">
                  <c:v>2027 г</c:v>
                </c:pt>
                <c:pt idx="4">
                  <c:v>2028 г</c:v>
                </c:pt>
              </c:strCache>
            </c:strRef>
          </c:cat>
          <c:val>
            <c:numRef>
              <c:f>Лист1!$D$68:$D$72</c:f>
              <c:numCache>
                <c:formatCode>General</c:formatCode>
                <c:ptCount val="5"/>
                <c:pt idx="0">
                  <c:v>2831</c:v>
                </c:pt>
                <c:pt idx="1">
                  <c:v>2849.1</c:v>
                </c:pt>
                <c:pt idx="2">
                  <c:v>3034.8</c:v>
                </c:pt>
                <c:pt idx="3">
                  <c:v>3215.2</c:v>
                </c:pt>
                <c:pt idx="4">
                  <c:v>3396</c:v>
                </c:pt>
              </c:numCache>
            </c:numRef>
          </c:val>
        </c:ser>
        <c:dLbls>
          <c:showVal val="1"/>
        </c:dLbls>
        <c:overlap val="100"/>
        <c:axId val="105161472"/>
        <c:axId val="105163008"/>
      </c:barChart>
      <c:catAx>
        <c:axId val="105161472"/>
        <c:scaling>
          <c:orientation val="minMax"/>
        </c:scaling>
        <c:axPos val="b"/>
        <c:tickLblPos val="nextTo"/>
        <c:crossAx val="105163008"/>
        <c:crosses val="autoZero"/>
        <c:auto val="1"/>
        <c:lblAlgn val="ctr"/>
        <c:lblOffset val="100"/>
      </c:catAx>
      <c:valAx>
        <c:axId val="105163008"/>
        <c:scaling>
          <c:orientation val="minMax"/>
        </c:scaling>
        <c:axPos val="l"/>
        <c:majorGridlines/>
        <c:numFmt formatCode="General" sourceLinked="1"/>
        <c:tickLblPos val="nextTo"/>
        <c:crossAx val="105161472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инвестиций в основной капитал млн.руб.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Лист1!$D$50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Лист1!$C$51:$C$55</c:f>
              <c:strCache>
                <c:ptCount val="5"/>
                <c:pt idx="0">
                  <c:v>2024 г</c:v>
                </c:pt>
                <c:pt idx="1">
                  <c:v>2025 г</c:v>
                </c:pt>
                <c:pt idx="2">
                  <c:v>2026 г</c:v>
                </c:pt>
                <c:pt idx="3">
                  <c:v>2027 г</c:v>
                </c:pt>
                <c:pt idx="4">
                  <c:v>2028 г</c:v>
                </c:pt>
              </c:strCache>
            </c:strRef>
          </c:cat>
          <c:val>
            <c:numRef>
              <c:f>Лист1!$D$51:$D$55</c:f>
              <c:numCache>
                <c:formatCode>General</c:formatCode>
                <c:ptCount val="5"/>
                <c:pt idx="0">
                  <c:v>660.4</c:v>
                </c:pt>
                <c:pt idx="1">
                  <c:v>735.5</c:v>
                </c:pt>
                <c:pt idx="2">
                  <c:v>772.3</c:v>
                </c:pt>
                <c:pt idx="3">
                  <c:v>675.3</c:v>
                </c:pt>
                <c:pt idx="4">
                  <c:v>761.9</c:v>
                </c:pt>
              </c:numCache>
            </c:numRef>
          </c:val>
        </c:ser>
        <c:dLbls>
          <c:showVal val="1"/>
        </c:dLbls>
        <c:axId val="104179968"/>
        <c:axId val="105200256"/>
      </c:barChart>
      <c:catAx>
        <c:axId val="104179968"/>
        <c:scaling>
          <c:orientation val="minMax"/>
        </c:scaling>
        <c:axPos val="b"/>
        <c:tickLblPos val="nextTo"/>
        <c:crossAx val="105200256"/>
        <c:crosses val="autoZero"/>
        <c:auto val="1"/>
        <c:lblAlgn val="ctr"/>
        <c:lblOffset val="100"/>
      </c:catAx>
      <c:valAx>
        <c:axId val="105200256"/>
        <c:scaling>
          <c:orientation val="minMax"/>
        </c:scaling>
        <c:axPos val="l"/>
        <c:majorGridlines/>
        <c:numFmt formatCode="General" sourceLinked="1"/>
        <c:tickLblPos val="nextTo"/>
        <c:crossAx val="104179968"/>
        <c:crosses val="autoZero"/>
        <c:crossBetween val="between"/>
      </c:valAx>
    </c:plotArea>
    <c:plotVisOnly val="1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C14C0-8E67-4375-ABDF-0AF97D0B79C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28DF7-1D9F-49D2-B1AE-FCDEDD9295AC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Бюджетн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ЫЙ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кодекс РФ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.: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1F3C7A-21E7-490E-ACC6-0A1954F093C5}" type="parTrans" cxnId="{D044DFB3-736D-4349-AFF3-8D31EBC32EC3}">
      <dgm:prSet/>
      <dgm:spPr/>
      <dgm:t>
        <a:bodyPr/>
        <a:lstStyle/>
        <a:p>
          <a:endParaRPr lang="ru-RU"/>
        </a:p>
      </dgm:t>
    </dgm:pt>
    <dgm:pt modelId="{D6F88EAB-A17B-4125-A1BF-D06ADDC5AD00}" type="sibTrans" cxnId="{D044DFB3-736D-4349-AFF3-8D31EBC32EC3}">
      <dgm:prSet/>
      <dgm:spPr/>
      <dgm:t>
        <a:bodyPr/>
        <a:lstStyle/>
        <a:p>
          <a:endParaRPr lang="ru-RU"/>
        </a:p>
      </dgm:t>
    </dgm:pt>
    <dgm:pt modelId="{3040CA1E-11C9-47AF-9EEC-4D8E60A9B49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Распоряжение Правительства Челябинской области от 30.05.2025 г. № 561-рп «О разработке прогноза социально-экономического развития Челябинской области на 2026 год и плановый период 2027 и 2028 годов»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979410C-6112-4EB6-894B-AFB2339ECDF3}" type="parTrans" cxnId="{19E1527E-7B17-48D1-8C1B-82C8FC5C29B1}">
      <dgm:prSet/>
      <dgm:spPr/>
      <dgm:t>
        <a:bodyPr/>
        <a:lstStyle/>
        <a:p>
          <a:endParaRPr lang="ru-RU"/>
        </a:p>
      </dgm:t>
    </dgm:pt>
    <dgm:pt modelId="{2729C877-E889-4C55-973F-99C49AEA376A}" type="sibTrans" cxnId="{19E1527E-7B17-48D1-8C1B-82C8FC5C29B1}">
      <dgm:prSet/>
      <dgm:spPr/>
      <dgm:t>
        <a:bodyPr/>
        <a:lstStyle/>
        <a:p>
          <a:endParaRPr lang="ru-RU"/>
        </a:p>
      </dgm:t>
    </dgm:pt>
    <dgm:pt modelId="{F555FEAB-2634-455A-9492-7A10185C079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Постановление администрации Карталинского муниципального района от 26.05.2025 года № 447   «О разработке прогноза социально-экономического развития Карталинского муниципального района на 2026 год и плановый период 2027 и 2028 годы»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3A841F4-8651-4B0C-8DDD-C93D93E08F58}" type="parTrans" cxnId="{068DB872-3318-483C-A54D-2C1560B429BA}">
      <dgm:prSet/>
      <dgm:spPr/>
      <dgm:t>
        <a:bodyPr/>
        <a:lstStyle/>
        <a:p>
          <a:endParaRPr lang="ru-RU"/>
        </a:p>
      </dgm:t>
    </dgm:pt>
    <dgm:pt modelId="{6C54E455-9BDF-461C-B4C9-9939558DB713}" type="sibTrans" cxnId="{068DB872-3318-483C-A54D-2C1560B429BA}">
      <dgm:prSet/>
      <dgm:spPr/>
      <dgm:t>
        <a:bodyPr/>
        <a:lstStyle/>
        <a:p>
          <a:endParaRPr lang="ru-RU"/>
        </a:p>
      </dgm:t>
    </dgm:pt>
    <dgm:pt modelId="{EDEF9CDB-AEC3-40B9-BF33-4D7DA08D4D1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разработан в  двух  вариантах – консервативном, базовом. За основу берется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консервативный  вариант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C5A9580-BF1D-4239-9BFA-A917A88E4BE7}" type="parTrans" cxnId="{A476D1A4-98F6-4FA0-BC72-D92D00E3D3FF}">
      <dgm:prSet/>
      <dgm:spPr/>
      <dgm:t>
        <a:bodyPr/>
        <a:lstStyle/>
        <a:p>
          <a:endParaRPr lang="ru-RU"/>
        </a:p>
      </dgm:t>
    </dgm:pt>
    <dgm:pt modelId="{F4805879-9B99-49FF-9E0C-0530B21C0B41}" type="sibTrans" cxnId="{A476D1A4-98F6-4FA0-BC72-D92D00E3D3FF}">
      <dgm:prSet/>
      <dgm:spPr/>
      <dgm:t>
        <a:bodyPr/>
        <a:lstStyle/>
        <a:p>
          <a:endParaRPr lang="ru-RU"/>
        </a:p>
      </dgm:t>
    </dgm:pt>
    <dgm:pt modelId="{4D786753-492C-4664-8AE2-394E49C903C6}" type="pres">
      <dgm:prSet presAssocID="{5F6C14C0-8E67-4375-ABDF-0AF97D0B79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C3570-4771-460C-BAC6-E55551C00929}" type="pres">
      <dgm:prSet presAssocID="{EDEF9CDB-AEC3-40B9-BF33-4D7DA08D4D10}" presName="boxAndChildren" presStyleCnt="0"/>
      <dgm:spPr/>
    </dgm:pt>
    <dgm:pt modelId="{CFABE8C0-2A55-485F-8A1C-925D62BC737C}" type="pres">
      <dgm:prSet presAssocID="{EDEF9CDB-AEC3-40B9-BF33-4D7DA08D4D10}" presName="parentTextBox" presStyleLbl="node1" presStyleIdx="0" presStyleCnt="4" custScaleY="135477" custLinFactNeighborY="-736"/>
      <dgm:spPr/>
      <dgm:t>
        <a:bodyPr/>
        <a:lstStyle/>
        <a:p>
          <a:endParaRPr lang="ru-RU"/>
        </a:p>
      </dgm:t>
    </dgm:pt>
    <dgm:pt modelId="{84748DF9-7FF1-4008-8681-CAE7CC28CCB8}" type="pres">
      <dgm:prSet presAssocID="{6C54E455-9BDF-461C-B4C9-9939558DB713}" presName="sp" presStyleCnt="0"/>
      <dgm:spPr/>
    </dgm:pt>
    <dgm:pt modelId="{4C03FAAA-E1D1-42A2-BABB-330195752810}" type="pres">
      <dgm:prSet presAssocID="{F555FEAB-2634-455A-9492-7A10185C079A}" presName="arrowAndChildren" presStyleCnt="0"/>
      <dgm:spPr/>
    </dgm:pt>
    <dgm:pt modelId="{9B8B75F8-1DC7-4473-8A3E-E90974595C81}" type="pres">
      <dgm:prSet presAssocID="{F555FEAB-2634-455A-9492-7A10185C079A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B3082BCF-3D85-41F9-B76D-B3323EADBB3D}" type="pres">
      <dgm:prSet presAssocID="{2729C877-E889-4C55-973F-99C49AEA376A}" presName="sp" presStyleCnt="0"/>
      <dgm:spPr/>
    </dgm:pt>
    <dgm:pt modelId="{FFDA997F-CF19-4178-A1CC-3A8EC7467323}" type="pres">
      <dgm:prSet presAssocID="{3040CA1E-11C9-47AF-9EEC-4D8E60A9B499}" presName="arrowAndChildren" presStyleCnt="0"/>
      <dgm:spPr/>
    </dgm:pt>
    <dgm:pt modelId="{1ED13605-D49D-4C49-A9A7-0EDFF894584A}" type="pres">
      <dgm:prSet presAssocID="{3040CA1E-11C9-47AF-9EEC-4D8E60A9B499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71D41BE6-76C3-4F3A-9075-0EF172B20629}" type="pres">
      <dgm:prSet presAssocID="{D6F88EAB-A17B-4125-A1BF-D06ADDC5AD00}" presName="sp" presStyleCnt="0"/>
      <dgm:spPr/>
    </dgm:pt>
    <dgm:pt modelId="{53F6CE7E-49C4-4848-8210-378A88E6AF19}" type="pres">
      <dgm:prSet presAssocID="{87828DF7-1D9F-49D2-B1AE-FCDEDD9295AC}" presName="arrowAndChildren" presStyleCnt="0"/>
      <dgm:spPr/>
    </dgm:pt>
    <dgm:pt modelId="{1898FA22-0FB7-4391-A5D3-25E418E82906}" type="pres">
      <dgm:prSet presAssocID="{87828DF7-1D9F-49D2-B1AE-FCDEDD9295AC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A476D1A4-98F6-4FA0-BC72-D92D00E3D3FF}" srcId="{5F6C14C0-8E67-4375-ABDF-0AF97D0B79CA}" destId="{EDEF9CDB-AEC3-40B9-BF33-4D7DA08D4D10}" srcOrd="3" destOrd="0" parTransId="{CC5A9580-BF1D-4239-9BFA-A917A88E4BE7}" sibTransId="{F4805879-9B99-49FF-9E0C-0530B21C0B41}"/>
    <dgm:cxn modelId="{698B06C8-A48D-47D4-93D1-B7F6321BBF47}" type="presOf" srcId="{5F6C14C0-8E67-4375-ABDF-0AF97D0B79CA}" destId="{4D786753-492C-4664-8AE2-394E49C903C6}" srcOrd="0" destOrd="0" presId="urn:microsoft.com/office/officeart/2005/8/layout/process4"/>
    <dgm:cxn modelId="{F887D874-0CB6-435A-8E16-CD262EBCF2C7}" type="presOf" srcId="{F555FEAB-2634-455A-9492-7A10185C079A}" destId="{9B8B75F8-1DC7-4473-8A3E-E90974595C81}" srcOrd="0" destOrd="0" presId="urn:microsoft.com/office/officeart/2005/8/layout/process4"/>
    <dgm:cxn modelId="{068DB872-3318-483C-A54D-2C1560B429BA}" srcId="{5F6C14C0-8E67-4375-ABDF-0AF97D0B79CA}" destId="{F555FEAB-2634-455A-9492-7A10185C079A}" srcOrd="2" destOrd="0" parTransId="{F3A841F4-8651-4B0C-8DDD-C93D93E08F58}" sibTransId="{6C54E455-9BDF-461C-B4C9-9939558DB713}"/>
    <dgm:cxn modelId="{16586963-1A6E-4051-B2E7-3E6DAAFEA1A9}" type="presOf" srcId="{EDEF9CDB-AEC3-40B9-BF33-4D7DA08D4D10}" destId="{CFABE8C0-2A55-485F-8A1C-925D62BC737C}" srcOrd="0" destOrd="0" presId="urn:microsoft.com/office/officeart/2005/8/layout/process4"/>
    <dgm:cxn modelId="{23F435FF-CB8D-4B8A-A070-FBCC109CB0B7}" type="presOf" srcId="{3040CA1E-11C9-47AF-9EEC-4D8E60A9B499}" destId="{1ED13605-D49D-4C49-A9A7-0EDFF894584A}" srcOrd="0" destOrd="0" presId="urn:microsoft.com/office/officeart/2005/8/layout/process4"/>
    <dgm:cxn modelId="{19E1527E-7B17-48D1-8C1B-82C8FC5C29B1}" srcId="{5F6C14C0-8E67-4375-ABDF-0AF97D0B79CA}" destId="{3040CA1E-11C9-47AF-9EEC-4D8E60A9B499}" srcOrd="1" destOrd="0" parTransId="{3979410C-6112-4EB6-894B-AFB2339ECDF3}" sibTransId="{2729C877-E889-4C55-973F-99C49AEA376A}"/>
    <dgm:cxn modelId="{4EEC48ED-4386-497C-B78C-6D5FDDEA89BE}" type="presOf" srcId="{87828DF7-1D9F-49D2-B1AE-FCDEDD9295AC}" destId="{1898FA22-0FB7-4391-A5D3-25E418E82906}" srcOrd="0" destOrd="0" presId="urn:microsoft.com/office/officeart/2005/8/layout/process4"/>
    <dgm:cxn modelId="{D044DFB3-736D-4349-AFF3-8D31EBC32EC3}" srcId="{5F6C14C0-8E67-4375-ABDF-0AF97D0B79CA}" destId="{87828DF7-1D9F-49D2-B1AE-FCDEDD9295AC}" srcOrd="0" destOrd="0" parTransId="{BE1F3C7A-21E7-490E-ACC6-0A1954F093C5}" sibTransId="{D6F88EAB-A17B-4125-A1BF-D06ADDC5AD00}"/>
    <dgm:cxn modelId="{0D07525A-F9D5-405E-82AE-23B2724E7F03}" type="presParOf" srcId="{4D786753-492C-4664-8AE2-394E49C903C6}" destId="{569C3570-4771-460C-BAC6-E55551C00929}" srcOrd="0" destOrd="0" presId="urn:microsoft.com/office/officeart/2005/8/layout/process4"/>
    <dgm:cxn modelId="{00308C10-CACB-41A9-8EEC-FF8A12CF1F2C}" type="presParOf" srcId="{569C3570-4771-460C-BAC6-E55551C00929}" destId="{CFABE8C0-2A55-485F-8A1C-925D62BC737C}" srcOrd="0" destOrd="0" presId="urn:microsoft.com/office/officeart/2005/8/layout/process4"/>
    <dgm:cxn modelId="{58E2512A-468C-4049-A863-355503450D49}" type="presParOf" srcId="{4D786753-492C-4664-8AE2-394E49C903C6}" destId="{84748DF9-7FF1-4008-8681-CAE7CC28CCB8}" srcOrd="1" destOrd="0" presId="urn:microsoft.com/office/officeart/2005/8/layout/process4"/>
    <dgm:cxn modelId="{4E4AD6E7-E34A-4C5B-8A46-78C6B2B6CA55}" type="presParOf" srcId="{4D786753-492C-4664-8AE2-394E49C903C6}" destId="{4C03FAAA-E1D1-42A2-BABB-330195752810}" srcOrd="2" destOrd="0" presId="urn:microsoft.com/office/officeart/2005/8/layout/process4"/>
    <dgm:cxn modelId="{D7E23360-2B25-4B45-B95D-C842083BC3F0}" type="presParOf" srcId="{4C03FAAA-E1D1-42A2-BABB-330195752810}" destId="{9B8B75F8-1DC7-4473-8A3E-E90974595C81}" srcOrd="0" destOrd="0" presId="urn:microsoft.com/office/officeart/2005/8/layout/process4"/>
    <dgm:cxn modelId="{A77DE9A6-A7D4-4946-BA20-5C2EC2794319}" type="presParOf" srcId="{4D786753-492C-4664-8AE2-394E49C903C6}" destId="{B3082BCF-3D85-41F9-B76D-B3323EADBB3D}" srcOrd="3" destOrd="0" presId="urn:microsoft.com/office/officeart/2005/8/layout/process4"/>
    <dgm:cxn modelId="{8521111A-3059-481B-85DF-36C851CC9F71}" type="presParOf" srcId="{4D786753-492C-4664-8AE2-394E49C903C6}" destId="{FFDA997F-CF19-4178-A1CC-3A8EC7467323}" srcOrd="4" destOrd="0" presId="urn:microsoft.com/office/officeart/2005/8/layout/process4"/>
    <dgm:cxn modelId="{A55FAFA7-9834-4E60-A08D-2FD07C0DD07C}" type="presParOf" srcId="{FFDA997F-CF19-4178-A1CC-3A8EC7467323}" destId="{1ED13605-D49D-4C49-A9A7-0EDFF894584A}" srcOrd="0" destOrd="0" presId="urn:microsoft.com/office/officeart/2005/8/layout/process4"/>
    <dgm:cxn modelId="{C74A8EF2-6C18-4386-8ACD-551D899E2D65}" type="presParOf" srcId="{4D786753-492C-4664-8AE2-394E49C903C6}" destId="{71D41BE6-76C3-4F3A-9075-0EF172B20629}" srcOrd="5" destOrd="0" presId="urn:microsoft.com/office/officeart/2005/8/layout/process4"/>
    <dgm:cxn modelId="{DD91BE2B-334C-4D0C-8D9C-54D089DA97B8}" type="presParOf" srcId="{4D786753-492C-4664-8AE2-394E49C903C6}" destId="{53F6CE7E-49C4-4848-8210-378A88E6AF19}" srcOrd="6" destOrd="0" presId="urn:microsoft.com/office/officeart/2005/8/layout/process4"/>
    <dgm:cxn modelId="{300E29DE-F2B6-413E-A26D-59597A1B2C76}" type="presParOf" srcId="{53F6CE7E-49C4-4848-8210-378A88E6AF19}" destId="{1898FA22-0FB7-4391-A5D3-25E418E82906}" srcOrd="0" destOrd="0" presId="urn:microsoft.com/office/officeart/2005/8/layout/process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6C14C0-8E67-4375-ABDF-0AF97D0B79C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28DF7-1D9F-49D2-B1AE-FCDEDD9295AC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сумме 735,5 млн.руб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.: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1F3C7A-21E7-490E-ACC6-0A1954F093C5}" type="parTrans" cxnId="{D044DFB3-736D-4349-AFF3-8D31EBC32EC3}">
      <dgm:prSet/>
      <dgm:spPr/>
      <dgm:t>
        <a:bodyPr/>
        <a:lstStyle/>
        <a:p>
          <a:endParaRPr lang="ru-RU"/>
        </a:p>
      </dgm:t>
    </dgm:pt>
    <dgm:pt modelId="{D6F88EAB-A17B-4125-A1BF-D06ADDC5AD00}" type="sibTrans" cxnId="{D044DFB3-736D-4349-AFF3-8D31EBC32EC3}">
      <dgm:prSet/>
      <dgm:spPr/>
      <dgm:t>
        <a:bodyPr/>
        <a:lstStyle/>
        <a:p>
          <a:endParaRPr lang="ru-RU"/>
        </a:p>
      </dgm:t>
    </dgm:pt>
    <dgm:pt modelId="{0680074E-81FE-4BE2-9A6A-D248BA001D3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Строительство  2 МКД Карталы; строительство 4 жилых дома п. Джабык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FD6C50-C891-4B67-8731-3E7F8E8FA413}" type="parTrans" cxnId="{0F6B5D69-C5BD-43A9-BBA0-252517DDEE3A}">
      <dgm:prSet/>
      <dgm:spPr/>
      <dgm:t>
        <a:bodyPr/>
        <a:lstStyle/>
        <a:p>
          <a:endParaRPr lang="ru-RU"/>
        </a:p>
      </dgm:t>
    </dgm:pt>
    <dgm:pt modelId="{B630255E-80A4-4982-8470-D4BC6D30EEC1}" type="sibTrans" cxnId="{0F6B5D69-C5BD-43A9-BBA0-252517DDEE3A}">
      <dgm:prSet/>
      <dgm:spPr/>
      <dgm:t>
        <a:bodyPr/>
        <a:lstStyle/>
        <a:p>
          <a:endParaRPr lang="ru-RU"/>
        </a:p>
      </dgm:t>
    </dgm:pt>
    <dgm:pt modelId="{4C7D0020-3269-47E1-B151-3429A4F88750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ремонты в образовательных учреждениях, учреждениях культуры и спорта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BED09F-67E3-4A01-94E0-830EF1CE62AB}" type="parTrans" cxnId="{94094A54-4F64-457D-819D-22F6963E7443}">
      <dgm:prSet/>
      <dgm:spPr/>
      <dgm:t>
        <a:bodyPr/>
        <a:lstStyle/>
        <a:p>
          <a:endParaRPr lang="ru-RU"/>
        </a:p>
      </dgm:t>
    </dgm:pt>
    <dgm:pt modelId="{787E558A-E2ED-4AC4-8995-C88B8425A354}" type="sibTrans" cxnId="{94094A54-4F64-457D-819D-22F6963E7443}">
      <dgm:prSet/>
      <dgm:spPr/>
      <dgm:t>
        <a:bodyPr/>
        <a:lstStyle/>
        <a:p>
          <a:endParaRPr lang="ru-RU"/>
        </a:p>
      </dgm:t>
    </dgm:pt>
    <dgm:pt modelId="{D59022A3-AC1F-4593-8686-A704FA5043A8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реконструкция  и строительство 5 объектов потребительского рынка : магазин «Детский мир»  ул.Заводская ; магазина  «Пятерочка» ул. Цветаева 2Б; магазин ул. Пролетарская.;  ул. Гагарина,  ул. Славы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EF530-6F0C-4FC1-B339-20EE7A39F8AD}" type="parTrans" cxnId="{CDFCC2FE-FA13-4A0F-A224-F4086B49EE84}">
      <dgm:prSet/>
      <dgm:spPr/>
      <dgm:t>
        <a:bodyPr/>
        <a:lstStyle/>
        <a:p>
          <a:endParaRPr lang="ru-RU"/>
        </a:p>
      </dgm:t>
    </dgm:pt>
    <dgm:pt modelId="{D3591D0C-12CF-4BC6-8C4D-22450ED46ABB}" type="sibTrans" cxnId="{CDFCC2FE-FA13-4A0F-A224-F4086B49EE84}">
      <dgm:prSet/>
      <dgm:spPr/>
      <dgm:t>
        <a:bodyPr/>
        <a:lstStyle/>
        <a:p>
          <a:endParaRPr lang="ru-RU"/>
        </a:p>
      </dgm:t>
    </dgm:pt>
    <dgm:pt modelId="{098387D0-D514-4070-BF3C-B42A642253F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благоустройство общественных территорий: городского парка в г. Карталы, детской игровой площадки в п. Коноплянка, прилегающей территории ул. Ленина 24 а, ул. Ленина 22 ; спортивной площадки с Анненское</a:t>
          </a:r>
        </a:p>
        <a:p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622BE9-303C-4D1D-9874-00B11C2AC697}" type="parTrans" cxnId="{29309E90-1377-4C6F-9725-84BFC16B48F6}">
      <dgm:prSet/>
      <dgm:spPr/>
      <dgm:t>
        <a:bodyPr/>
        <a:lstStyle/>
        <a:p>
          <a:endParaRPr lang="ru-RU"/>
        </a:p>
      </dgm:t>
    </dgm:pt>
    <dgm:pt modelId="{D20739AC-7CF9-4A36-99E3-3ADE1C5C60B6}" type="sibTrans" cxnId="{29309E90-1377-4C6F-9725-84BFC16B48F6}">
      <dgm:prSet/>
      <dgm:spPr/>
      <dgm:t>
        <a:bodyPr/>
        <a:lstStyle/>
        <a:p>
          <a:endParaRPr lang="ru-RU"/>
        </a:p>
      </dgm:t>
    </dgm:pt>
    <dgm:pt modelId="{A70A02F6-2A54-4479-A4F3-97054EFB098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приобретено 18 жилых помещений для детей сирот 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F36342-8A03-42B0-956A-52479F67D233}" type="parTrans" cxnId="{8DA4EA18-B345-4E6F-B987-0B7EBB67B951}">
      <dgm:prSet/>
      <dgm:spPr/>
      <dgm:t>
        <a:bodyPr/>
        <a:lstStyle/>
        <a:p>
          <a:endParaRPr lang="ru-RU"/>
        </a:p>
      </dgm:t>
    </dgm:pt>
    <dgm:pt modelId="{176899B3-B734-4F45-A6AC-E57FBE69E501}" type="sibTrans" cxnId="{8DA4EA18-B345-4E6F-B987-0B7EBB67B951}">
      <dgm:prSet/>
      <dgm:spPr/>
      <dgm:t>
        <a:bodyPr/>
        <a:lstStyle/>
        <a:p>
          <a:endParaRPr lang="ru-RU"/>
        </a:p>
      </dgm:t>
    </dgm:pt>
    <dgm:pt modelId="{B497B2F4-AB96-4D3E-90C7-D2F884FF21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переселения граждан  из ветхоаварийного жилья приобретено  49  жилых помещения</a:t>
          </a:r>
          <a:r>
            <a:rPr lang="ru-RU" sz="800" dirty="0" smtClean="0"/>
            <a:t>;</a:t>
          </a:r>
          <a:endParaRPr lang="ru-RU" sz="800" dirty="0"/>
        </a:p>
      </dgm:t>
    </dgm:pt>
    <dgm:pt modelId="{0BEA5A04-BE2B-4CE1-87A9-FD6286A5DD36}" type="parTrans" cxnId="{B9665C06-4E8C-4282-874A-8757B36BCF04}">
      <dgm:prSet/>
      <dgm:spPr/>
      <dgm:t>
        <a:bodyPr/>
        <a:lstStyle/>
        <a:p>
          <a:endParaRPr lang="ru-RU"/>
        </a:p>
      </dgm:t>
    </dgm:pt>
    <dgm:pt modelId="{29C20248-82E1-4D5A-9248-D8BFA7760D93}" type="sibTrans" cxnId="{B9665C06-4E8C-4282-874A-8757B36BCF04}">
      <dgm:prSet/>
      <dgm:spPr/>
      <dgm:t>
        <a:bodyPr/>
        <a:lstStyle/>
        <a:p>
          <a:endParaRPr lang="ru-RU"/>
        </a:p>
      </dgm:t>
    </dgm:pt>
    <dgm:pt modelId="{4D786753-492C-4664-8AE2-394E49C903C6}" type="pres">
      <dgm:prSet presAssocID="{5F6C14C0-8E67-4375-ABDF-0AF97D0B79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48A5B1-00C9-48B1-B7E8-99CF57307DFF}" type="pres">
      <dgm:prSet presAssocID="{098387D0-D514-4070-BF3C-B42A642253F9}" presName="boxAndChildren" presStyleCnt="0"/>
      <dgm:spPr/>
    </dgm:pt>
    <dgm:pt modelId="{65F1EA06-B7EB-4BB3-89F9-5DC4CC57025D}" type="pres">
      <dgm:prSet presAssocID="{098387D0-D514-4070-BF3C-B42A642253F9}" presName="parentTextBox" presStyleLbl="node1" presStyleIdx="0" presStyleCnt="7" custScaleY="134704"/>
      <dgm:spPr/>
      <dgm:t>
        <a:bodyPr/>
        <a:lstStyle/>
        <a:p>
          <a:endParaRPr lang="ru-RU"/>
        </a:p>
      </dgm:t>
    </dgm:pt>
    <dgm:pt modelId="{2AE14DF2-F7B9-4707-A232-CA141A1F0C6B}" type="pres">
      <dgm:prSet presAssocID="{29C20248-82E1-4D5A-9248-D8BFA7760D93}" presName="sp" presStyleCnt="0"/>
      <dgm:spPr/>
    </dgm:pt>
    <dgm:pt modelId="{8F48BB31-D1D7-463A-B945-550AB6C6B152}" type="pres">
      <dgm:prSet presAssocID="{B497B2F4-AB96-4D3E-90C7-D2F884FF2101}" presName="arrowAndChildren" presStyleCnt="0"/>
      <dgm:spPr/>
    </dgm:pt>
    <dgm:pt modelId="{B7375886-B087-45FC-9CF8-1E841C91836D}" type="pres">
      <dgm:prSet presAssocID="{B497B2F4-AB96-4D3E-90C7-D2F884FF2101}" presName="parentTextArrow" presStyleLbl="node1" presStyleIdx="1" presStyleCnt="7" custScaleY="73197" custLinFactNeighborX="-1743" custLinFactNeighborY="2083"/>
      <dgm:spPr/>
      <dgm:t>
        <a:bodyPr/>
        <a:lstStyle/>
        <a:p>
          <a:endParaRPr lang="ru-RU"/>
        </a:p>
      </dgm:t>
    </dgm:pt>
    <dgm:pt modelId="{3AFD7207-55E2-49FA-9BE1-05B36D1E31A3}" type="pres">
      <dgm:prSet presAssocID="{176899B3-B734-4F45-A6AC-E57FBE69E501}" presName="sp" presStyleCnt="0"/>
      <dgm:spPr/>
    </dgm:pt>
    <dgm:pt modelId="{270EDEA8-30BC-4C78-A24F-9D6E24BC6F45}" type="pres">
      <dgm:prSet presAssocID="{A70A02F6-2A54-4479-A4F3-97054EFB098E}" presName="arrowAndChildren" presStyleCnt="0"/>
      <dgm:spPr/>
    </dgm:pt>
    <dgm:pt modelId="{E76C1401-A5E2-46AB-A50A-F92FEB978EB1}" type="pres">
      <dgm:prSet presAssocID="{A70A02F6-2A54-4479-A4F3-97054EFB098E}" presName="parentTextArrow" presStyleLbl="node1" presStyleIdx="2" presStyleCnt="7" custLinFactNeighborX="134" custLinFactNeighborY="-3124"/>
      <dgm:spPr/>
      <dgm:t>
        <a:bodyPr/>
        <a:lstStyle/>
        <a:p>
          <a:endParaRPr lang="ru-RU"/>
        </a:p>
      </dgm:t>
    </dgm:pt>
    <dgm:pt modelId="{61E4B57C-CF1D-40A4-83D2-800E99360964}" type="pres">
      <dgm:prSet presAssocID="{787E558A-E2ED-4AC4-8995-C88B8425A354}" presName="sp" presStyleCnt="0"/>
      <dgm:spPr/>
    </dgm:pt>
    <dgm:pt modelId="{E9A6C60A-2D7C-40C6-A75F-71CE5BACAEC8}" type="pres">
      <dgm:prSet presAssocID="{4C7D0020-3269-47E1-B151-3429A4F88750}" presName="arrowAndChildren" presStyleCnt="0"/>
      <dgm:spPr/>
    </dgm:pt>
    <dgm:pt modelId="{4FAF7FE6-251D-47F6-8FB7-B8B8FF16B57D}" type="pres">
      <dgm:prSet presAssocID="{4C7D0020-3269-47E1-B151-3429A4F88750}" presName="parentTextArrow" presStyleLbl="node1" presStyleIdx="3" presStyleCnt="7" custLinFactNeighborX="-549" custLinFactNeighborY="-7289"/>
      <dgm:spPr/>
      <dgm:t>
        <a:bodyPr/>
        <a:lstStyle/>
        <a:p>
          <a:endParaRPr lang="ru-RU"/>
        </a:p>
      </dgm:t>
    </dgm:pt>
    <dgm:pt modelId="{83AAF88A-5514-4299-A30E-C2B67A800C3A}" type="pres">
      <dgm:prSet presAssocID="{D3591D0C-12CF-4BC6-8C4D-22450ED46ABB}" presName="sp" presStyleCnt="0"/>
      <dgm:spPr/>
    </dgm:pt>
    <dgm:pt modelId="{3A46C347-D9E3-4EB5-9BEC-BE6A8B4030C3}" type="pres">
      <dgm:prSet presAssocID="{D59022A3-AC1F-4593-8686-A704FA5043A8}" presName="arrowAndChildren" presStyleCnt="0"/>
      <dgm:spPr/>
    </dgm:pt>
    <dgm:pt modelId="{F68BF9ED-14D5-44A4-86FA-3F3CBF664A02}" type="pres">
      <dgm:prSet presAssocID="{D59022A3-AC1F-4593-8686-A704FA5043A8}" presName="parentTextArrow" presStyleLbl="node1" presStyleIdx="4" presStyleCnt="7"/>
      <dgm:spPr/>
      <dgm:t>
        <a:bodyPr/>
        <a:lstStyle/>
        <a:p>
          <a:endParaRPr lang="ru-RU"/>
        </a:p>
      </dgm:t>
    </dgm:pt>
    <dgm:pt modelId="{056021CB-6DC3-48F3-AD8B-94C021CAB623}" type="pres">
      <dgm:prSet presAssocID="{B630255E-80A4-4982-8470-D4BC6D30EEC1}" presName="sp" presStyleCnt="0"/>
      <dgm:spPr/>
    </dgm:pt>
    <dgm:pt modelId="{F7B5E986-DCD5-4525-A3BB-95AB933D768D}" type="pres">
      <dgm:prSet presAssocID="{0680074E-81FE-4BE2-9A6A-D248BA001D3F}" presName="arrowAndChildren" presStyleCnt="0"/>
      <dgm:spPr/>
    </dgm:pt>
    <dgm:pt modelId="{346797F9-71B7-422F-A71B-04BF3F7AC4B3}" type="pres">
      <dgm:prSet presAssocID="{0680074E-81FE-4BE2-9A6A-D248BA001D3F}" presName="parentTextArrow" presStyleLbl="node1" presStyleIdx="5" presStyleCnt="7"/>
      <dgm:spPr/>
      <dgm:t>
        <a:bodyPr/>
        <a:lstStyle/>
        <a:p>
          <a:endParaRPr lang="ru-RU"/>
        </a:p>
      </dgm:t>
    </dgm:pt>
    <dgm:pt modelId="{71D41BE6-76C3-4F3A-9075-0EF172B20629}" type="pres">
      <dgm:prSet presAssocID="{D6F88EAB-A17B-4125-A1BF-D06ADDC5AD00}" presName="sp" presStyleCnt="0"/>
      <dgm:spPr/>
    </dgm:pt>
    <dgm:pt modelId="{53F6CE7E-49C4-4848-8210-378A88E6AF19}" type="pres">
      <dgm:prSet presAssocID="{87828DF7-1D9F-49D2-B1AE-FCDEDD9295AC}" presName="arrowAndChildren" presStyleCnt="0"/>
      <dgm:spPr/>
    </dgm:pt>
    <dgm:pt modelId="{1898FA22-0FB7-4391-A5D3-25E418E82906}" type="pres">
      <dgm:prSet presAssocID="{87828DF7-1D9F-49D2-B1AE-FCDEDD9295AC}" presName="parentTextArrow" presStyleLbl="node1" presStyleIdx="6" presStyleCnt="7" custLinFactNeighborX="1073" custLinFactNeighborY="1041"/>
      <dgm:spPr/>
      <dgm:t>
        <a:bodyPr/>
        <a:lstStyle/>
        <a:p>
          <a:endParaRPr lang="ru-RU"/>
        </a:p>
      </dgm:t>
    </dgm:pt>
  </dgm:ptLst>
  <dgm:cxnLst>
    <dgm:cxn modelId="{7CC4740C-43B2-4C10-89E8-61E60B974993}" type="presOf" srcId="{87828DF7-1D9F-49D2-B1AE-FCDEDD9295AC}" destId="{1898FA22-0FB7-4391-A5D3-25E418E82906}" srcOrd="0" destOrd="0" presId="urn:microsoft.com/office/officeart/2005/8/layout/process4"/>
    <dgm:cxn modelId="{0F6B5D69-C5BD-43A9-BBA0-252517DDEE3A}" srcId="{5F6C14C0-8E67-4375-ABDF-0AF97D0B79CA}" destId="{0680074E-81FE-4BE2-9A6A-D248BA001D3F}" srcOrd="1" destOrd="0" parTransId="{3BFD6C50-C891-4B67-8731-3E7F8E8FA413}" sibTransId="{B630255E-80A4-4982-8470-D4BC6D30EEC1}"/>
    <dgm:cxn modelId="{29309E90-1377-4C6F-9725-84BFC16B48F6}" srcId="{5F6C14C0-8E67-4375-ABDF-0AF97D0B79CA}" destId="{098387D0-D514-4070-BF3C-B42A642253F9}" srcOrd="6" destOrd="0" parTransId="{5C622BE9-303C-4D1D-9874-00B11C2AC697}" sibTransId="{D20739AC-7CF9-4A36-99E3-3ADE1C5C60B6}"/>
    <dgm:cxn modelId="{CDFCC2FE-FA13-4A0F-A224-F4086B49EE84}" srcId="{5F6C14C0-8E67-4375-ABDF-0AF97D0B79CA}" destId="{D59022A3-AC1F-4593-8686-A704FA5043A8}" srcOrd="2" destOrd="0" parTransId="{26DEF530-6F0C-4FC1-B339-20EE7A39F8AD}" sibTransId="{D3591D0C-12CF-4BC6-8C4D-22450ED46ABB}"/>
    <dgm:cxn modelId="{1811E516-BD74-4332-B13E-2B22397D82DF}" type="presOf" srcId="{098387D0-D514-4070-BF3C-B42A642253F9}" destId="{65F1EA06-B7EB-4BB3-89F9-5DC4CC57025D}" srcOrd="0" destOrd="0" presId="urn:microsoft.com/office/officeart/2005/8/layout/process4"/>
    <dgm:cxn modelId="{10BB66A5-1E5F-491F-BC0A-A3A3B34508DA}" type="presOf" srcId="{D59022A3-AC1F-4593-8686-A704FA5043A8}" destId="{F68BF9ED-14D5-44A4-86FA-3F3CBF664A02}" srcOrd="0" destOrd="0" presId="urn:microsoft.com/office/officeart/2005/8/layout/process4"/>
    <dgm:cxn modelId="{1B1DEDD5-C52B-4F05-886B-57E11E2E7911}" type="presOf" srcId="{0680074E-81FE-4BE2-9A6A-D248BA001D3F}" destId="{346797F9-71B7-422F-A71B-04BF3F7AC4B3}" srcOrd="0" destOrd="0" presId="urn:microsoft.com/office/officeart/2005/8/layout/process4"/>
    <dgm:cxn modelId="{D60910A4-DD08-4B81-A91F-60372B6D57E0}" type="presOf" srcId="{A70A02F6-2A54-4479-A4F3-97054EFB098E}" destId="{E76C1401-A5E2-46AB-A50A-F92FEB978EB1}" srcOrd="0" destOrd="0" presId="urn:microsoft.com/office/officeart/2005/8/layout/process4"/>
    <dgm:cxn modelId="{BF0DFF2A-F5C0-4765-9E22-59EA5563BEEE}" type="presOf" srcId="{5F6C14C0-8E67-4375-ABDF-0AF97D0B79CA}" destId="{4D786753-492C-4664-8AE2-394E49C903C6}" srcOrd="0" destOrd="0" presId="urn:microsoft.com/office/officeart/2005/8/layout/process4"/>
    <dgm:cxn modelId="{18BEB96B-9793-4298-8AA1-3F83C0EBF790}" type="presOf" srcId="{B497B2F4-AB96-4D3E-90C7-D2F884FF2101}" destId="{B7375886-B087-45FC-9CF8-1E841C91836D}" srcOrd="0" destOrd="0" presId="urn:microsoft.com/office/officeart/2005/8/layout/process4"/>
    <dgm:cxn modelId="{B9665C06-4E8C-4282-874A-8757B36BCF04}" srcId="{5F6C14C0-8E67-4375-ABDF-0AF97D0B79CA}" destId="{B497B2F4-AB96-4D3E-90C7-D2F884FF2101}" srcOrd="5" destOrd="0" parTransId="{0BEA5A04-BE2B-4CE1-87A9-FD6286A5DD36}" sibTransId="{29C20248-82E1-4D5A-9248-D8BFA7760D93}"/>
    <dgm:cxn modelId="{16F1AEC7-6D6A-4277-9B01-3A59FBBC5CD5}" type="presOf" srcId="{4C7D0020-3269-47E1-B151-3429A4F88750}" destId="{4FAF7FE6-251D-47F6-8FB7-B8B8FF16B57D}" srcOrd="0" destOrd="0" presId="urn:microsoft.com/office/officeart/2005/8/layout/process4"/>
    <dgm:cxn modelId="{8DA4EA18-B345-4E6F-B987-0B7EBB67B951}" srcId="{5F6C14C0-8E67-4375-ABDF-0AF97D0B79CA}" destId="{A70A02F6-2A54-4479-A4F3-97054EFB098E}" srcOrd="4" destOrd="0" parTransId="{C1F36342-8A03-42B0-956A-52479F67D233}" sibTransId="{176899B3-B734-4F45-A6AC-E57FBE69E501}"/>
    <dgm:cxn modelId="{D044DFB3-736D-4349-AFF3-8D31EBC32EC3}" srcId="{5F6C14C0-8E67-4375-ABDF-0AF97D0B79CA}" destId="{87828DF7-1D9F-49D2-B1AE-FCDEDD9295AC}" srcOrd="0" destOrd="0" parTransId="{BE1F3C7A-21E7-490E-ACC6-0A1954F093C5}" sibTransId="{D6F88EAB-A17B-4125-A1BF-D06ADDC5AD00}"/>
    <dgm:cxn modelId="{94094A54-4F64-457D-819D-22F6963E7443}" srcId="{5F6C14C0-8E67-4375-ABDF-0AF97D0B79CA}" destId="{4C7D0020-3269-47E1-B151-3429A4F88750}" srcOrd="3" destOrd="0" parTransId="{DEBED09F-67E3-4A01-94E0-830EF1CE62AB}" sibTransId="{787E558A-E2ED-4AC4-8995-C88B8425A354}"/>
    <dgm:cxn modelId="{74F7A26D-52C7-47E9-A2C4-DA36BD0323EB}" type="presParOf" srcId="{4D786753-492C-4664-8AE2-394E49C903C6}" destId="{6C48A5B1-00C9-48B1-B7E8-99CF57307DFF}" srcOrd="0" destOrd="0" presId="urn:microsoft.com/office/officeart/2005/8/layout/process4"/>
    <dgm:cxn modelId="{9EE2C079-4B1C-486E-B4BF-E61981C79BD7}" type="presParOf" srcId="{6C48A5B1-00C9-48B1-B7E8-99CF57307DFF}" destId="{65F1EA06-B7EB-4BB3-89F9-5DC4CC57025D}" srcOrd="0" destOrd="0" presId="urn:microsoft.com/office/officeart/2005/8/layout/process4"/>
    <dgm:cxn modelId="{8000791D-7A40-4DD5-BD4C-C5D4E03CE9E9}" type="presParOf" srcId="{4D786753-492C-4664-8AE2-394E49C903C6}" destId="{2AE14DF2-F7B9-4707-A232-CA141A1F0C6B}" srcOrd="1" destOrd="0" presId="urn:microsoft.com/office/officeart/2005/8/layout/process4"/>
    <dgm:cxn modelId="{F0FE24EB-9ED5-4570-BE62-EC064ABCDB2A}" type="presParOf" srcId="{4D786753-492C-4664-8AE2-394E49C903C6}" destId="{8F48BB31-D1D7-463A-B945-550AB6C6B152}" srcOrd="2" destOrd="0" presId="urn:microsoft.com/office/officeart/2005/8/layout/process4"/>
    <dgm:cxn modelId="{047F80AE-D264-417F-9AA8-7879BB1513ED}" type="presParOf" srcId="{8F48BB31-D1D7-463A-B945-550AB6C6B152}" destId="{B7375886-B087-45FC-9CF8-1E841C91836D}" srcOrd="0" destOrd="0" presId="urn:microsoft.com/office/officeart/2005/8/layout/process4"/>
    <dgm:cxn modelId="{760DC68C-2197-4A3A-8AC8-85BB11F311F4}" type="presParOf" srcId="{4D786753-492C-4664-8AE2-394E49C903C6}" destId="{3AFD7207-55E2-49FA-9BE1-05B36D1E31A3}" srcOrd="3" destOrd="0" presId="urn:microsoft.com/office/officeart/2005/8/layout/process4"/>
    <dgm:cxn modelId="{6A55A774-C064-4D46-982D-E933E7D79F2F}" type="presParOf" srcId="{4D786753-492C-4664-8AE2-394E49C903C6}" destId="{270EDEA8-30BC-4C78-A24F-9D6E24BC6F45}" srcOrd="4" destOrd="0" presId="urn:microsoft.com/office/officeart/2005/8/layout/process4"/>
    <dgm:cxn modelId="{72A182A5-5FDD-4C20-8CD7-89571E5FF31A}" type="presParOf" srcId="{270EDEA8-30BC-4C78-A24F-9D6E24BC6F45}" destId="{E76C1401-A5E2-46AB-A50A-F92FEB978EB1}" srcOrd="0" destOrd="0" presId="urn:microsoft.com/office/officeart/2005/8/layout/process4"/>
    <dgm:cxn modelId="{49D143C2-7C46-4257-876E-F9D17BEF695F}" type="presParOf" srcId="{4D786753-492C-4664-8AE2-394E49C903C6}" destId="{61E4B57C-CF1D-40A4-83D2-800E99360964}" srcOrd="5" destOrd="0" presId="urn:microsoft.com/office/officeart/2005/8/layout/process4"/>
    <dgm:cxn modelId="{8CE474F3-2C0A-4712-B60E-6CF15317E56B}" type="presParOf" srcId="{4D786753-492C-4664-8AE2-394E49C903C6}" destId="{E9A6C60A-2D7C-40C6-A75F-71CE5BACAEC8}" srcOrd="6" destOrd="0" presId="urn:microsoft.com/office/officeart/2005/8/layout/process4"/>
    <dgm:cxn modelId="{AEFD3454-360A-4339-AFF8-69D48001A13F}" type="presParOf" srcId="{E9A6C60A-2D7C-40C6-A75F-71CE5BACAEC8}" destId="{4FAF7FE6-251D-47F6-8FB7-B8B8FF16B57D}" srcOrd="0" destOrd="0" presId="urn:microsoft.com/office/officeart/2005/8/layout/process4"/>
    <dgm:cxn modelId="{5F92F469-9228-44FC-A0B7-2B474EBBBE40}" type="presParOf" srcId="{4D786753-492C-4664-8AE2-394E49C903C6}" destId="{83AAF88A-5514-4299-A30E-C2B67A800C3A}" srcOrd="7" destOrd="0" presId="urn:microsoft.com/office/officeart/2005/8/layout/process4"/>
    <dgm:cxn modelId="{8F1C2A0F-ED9C-4C88-9DB1-C002230B32F6}" type="presParOf" srcId="{4D786753-492C-4664-8AE2-394E49C903C6}" destId="{3A46C347-D9E3-4EB5-9BEC-BE6A8B4030C3}" srcOrd="8" destOrd="0" presId="urn:microsoft.com/office/officeart/2005/8/layout/process4"/>
    <dgm:cxn modelId="{874F6905-0546-486F-82D7-D74FABC8CA16}" type="presParOf" srcId="{3A46C347-D9E3-4EB5-9BEC-BE6A8B4030C3}" destId="{F68BF9ED-14D5-44A4-86FA-3F3CBF664A02}" srcOrd="0" destOrd="0" presId="urn:microsoft.com/office/officeart/2005/8/layout/process4"/>
    <dgm:cxn modelId="{1DD514A0-C653-489E-91C1-D44592FCD93D}" type="presParOf" srcId="{4D786753-492C-4664-8AE2-394E49C903C6}" destId="{056021CB-6DC3-48F3-AD8B-94C021CAB623}" srcOrd="9" destOrd="0" presId="urn:microsoft.com/office/officeart/2005/8/layout/process4"/>
    <dgm:cxn modelId="{DE68972E-EFC3-4162-8C88-B19BE9D66FC5}" type="presParOf" srcId="{4D786753-492C-4664-8AE2-394E49C903C6}" destId="{F7B5E986-DCD5-4525-A3BB-95AB933D768D}" srcOrd="10" destOrd="0" presId="urn:microsoft.com/office/officeart/2005/8/layout/process4"/>
    <dgm:cxn modelId="{44FBD16F-CAD6-4E2B-867F-E971E83B91DB}" type="presParOf" srcId="{F7B5E986-DCD5-4525-A3BB-95AB933D768D}" destId="{346797F9-71B7-422F-A71B-04BF3F7AC4B3}" srcOrd="0" destOrd="0" presId="urn:microsoft.com/office/officeart/2005/8/layout/process4"/>
    <dgm:cxn modelId="{40C41782-03FC-453F-912C-5EAC4A6B790B}" type="presParOf" srcId="{4D786753-492C-4664-8AE2-394E49C903C6}" destId="{71D41BE6-76C3-4F3A-9075-0EF172B20629}" srcOrd="11" destOrd="0" presId="urn:microsoft.com/office/officeart/2005/8/layout/process4"/>
    <dgm:cxn modelId="{72D802C7-6889-48C4-A095-5E798D5546EA}" type="presParOf" srcId="{4D786753-492C-4664-8AE2-394E49C903C6}" destId="{53F6CE7E-49C4-4848-8210-378A88E6AF19}" srcOrd="12" destOrd="0" presId="urn:microsoft.com/office/officeart/2005/8/layout/process4"/>
    <dgm:cxn modelId="{E093DE53-23F6-47A9-BC90-1E2B9F2D60A5}" type="presParOf" srcId="{53F6CE7E-49C4-4848-8210-378A88E6AF19}" destId="{1898FA22-0FB7-4391-A5D3-25E418E82906}" srcOrd="0" destOrd="0" presId="urn:microsoft.com/office/officeart/2005/8/layout/process4"/>
  </dgm:cxnLst>
  <dgm:bg>
    <a:noFill/>
  </dgm:bg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C14C0-8E67-4375-ABDF-0AF97D0B79C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28DF7-1D9F-49D2-B1AE-FCDEDD9295AC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сумме 772,3 млн.руб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.: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1F3C7A-21E7-490E-ACC6-0A1954F093C5}" type="parTrans" cxnId="{D044DFB3-736D-4349-AFF3-8D31EBC32EC3}">
      <dgm:prSet/>
      <dgm:spPr/>
      <dgm:t>
        <a:bodyPr/>
        <a:lstStyle/>
        <a:p>
          <a:endParaRPr lang="ru-RU"/>
        </a:p>
      </dgm:t>
    </dgm:pt>
    <dgm:pt modelId="{D6F88EAB-A17B-4125-A1BF-D06ADDC5AD00}" type="sibTrans" cxnId="{D044DFB3-736D-4349-AFF3-8D31EBC32EC3}">
      <dgm:prSet/>
      <dgm:spPr/>
      <dgm:t>
        <a:bodyPr/>
        <a:lstStyle/>
        <a:p>
          <a:endParaRPr lang="ru-RU"/>
        </a:p>
      </dgm:t>
    </dgm:pt>
    <dgm:pt modelId="{4C7D0020-3269-47E1-B151-3429A4F88750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ремонты в образовательных учреждениях, культуры и спорта, благоустройство территории, приобретение жилья детям сиротам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BED09F-67E3-4A01-94E0-830EF1CE62AB}" type="parTrans" cxnId="{94094A54-4F64-457D-819D-22F6963E7443}">
      <dgm:prSet/>
      <dgm:spPr/>
      <dgm:t>
        <a:bodyPr/>
        <a:lstStyle/>
        <a:p>
          <a:endParaRPr lang="ru-RU"/>
        </a:p>
      </dgm:t>
    </dgm:pt>
    <dgm:pt modelId="{787E558A-E2ED-4AC4-8995-C88B8425A354}" type="sibTrans" cxnId="{94094A54-4F64-457D-819D-22F6963E7443}">
      <dgm:prSet/>
      <dgm:spPr/>
      <dgm:t>
        <a:bodyPr/>
        <a:lstStyle/>
        <a:p>
          <a:endParaRPr lang="ru-RU"/>
        </a:p>
      </dgm:t>
    </dgm:pt>
    <dgm:pt modelId="{0BF2F96C-C154-48F2-8DBC-32272E81230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реализация инвестиционных проектов по строительству  многоквартирного дома в городе Карталы (ул. Стройплощадка), созданию  зоны отдыха в с. Анненское.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C16421-F067-462C-BC88-A7069487548C}" type="parTrans" cxnId="{5CD341A9-BD18-48CB-8CB4-161DCB33D02B}">
      <dgm:prSet/>
      <dgm:spPr/>
      <dgm:t>
        <a:bodyPr/>
        <a:lstStyle/>
        <a:p>
          <a:endParaRPr lang="ru-RU"/>
        </a:p>
      </dgm:t>
    </dgm:pt>
    <dgm:pt modelId="{4ED3235A-707B-4AEF-9827-B588B7FE955A}" type="sibTrans" cxnId="{5CD341A9-BD18-48CB-8CB4-161DCB33D02B}">
      <dgm:prSet/>
      <dgm:spPr/>
      <dgm:t>
        <a:bodyPr/>
        <a:lstStyle/>
        <a:p>
          <a:endParaRPr lang="ru-RU"/>
        </a:p>
      </dgm:t>
    </dgm:pt>
    <dgm:pt modelId="{A82B6200-CAF3-407D-BB93-43BC32ED436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реконструкция городского парка, благоустройство  дворовой площадки по ул. Луначарского (детская площадка, стоянка, освещение); устройство пешеходной зоны ул. Калмыкова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C87070-857C-4D0C-A891-FE0A711D6246}" type="parTrans" cxnId="{F6B8CB00-40E4-4D6C-BF10-41A3ECF0E8A0}">
      <dgm:prSet/>
      <dgm:spPr/>
      <dgm:t>
        <a:bodyPr/>
        <a:lstStyle/>
        <a:p>
          <a:endParaRPr lang="ru-RU"/>
        </a:p>
      </dgm:t>
    </dgm:pt>
    <dgm:pt modelId="{E50EBD33-A53B-4D8B-BE84-B2913977FA34}" type="sibTrans" cxnId="{F6B8CB00-40E4-4D6C-BF10-41A3ECF0E8A0}">
      <dgm:prSet/>
      <dgm:spPr/>
      <dgm:t>
        <a:bodyPr/>
        <a:lstStyle/>
        <a:p>
          <a:endParaRPr lang="ru-RU"/>
        </a:p>
      </dgm:t>
    </dgm:pt>
    <dgm:pt modelId="{651C2B2D-53F9-4666-BC6F-9D519CC8BBD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газификация с. Елизаветпольское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42C450-1E2B-402B-98C9-FFD01F28433C}" type="parTrans" cxnId="{09481D49-505F-442E-A937-DE6BA4194004}">
      <dgm:prSet/>
      <dgm:spPr/>
      <dgm:t>
        <a:bodyPr/>
        <a:lstStyle/>
        <a:p>
          <a:endParaRPr lang="ru-RU"/>
        </a:p>
      </dgm:t>
    </dgm:pt>
    <dgm:pt modelId="{666537CD-8B72-4FBD-9E1E-A4CAD7FF4009}" type="sibTrans" cxnId="{09481D49-505F-442E-A937-DE6BA4194004}">
      <dgm:prSet/>
      <dgm:spPr/>
      <dgm:t>
        <a:bodyPr/>
        <a:lstStyle/>
        <a:p>
          <a:endParaRPr lang="ru-RU"/>
        </a:p>
      </dgm:t>
    </dgm:pt>
    <dgm:pt modelId="{7DF29AA3-4951-4AE8-988D-B6D74D512BA4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реконструкция стадиона «Локомотив» (замена  трибун , освещение</a:t>
          </a:r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); 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приобретение оборудования спортивной площадки «Умная площадка» ДЮСШ «Эверест</a:t>
          </a:r>
          <a:r>
            <a:rPr lang="ru-RU" sz="1200" dirty="0" smtClean="0">
              <a:solidFill>
                <a:schemeClr val="tx1"/>
              </a:solidFill>
            </a:rPr>
            <a:t>»</a:t>
          </a:r>
          <a:endParaRPr lang="ru-RU" sz="1200" dirty="0">
            <a:solidFill>
              <a:schemeClr val="tx1"/>
            </a:solidFill>
          </a:endParaRPr>
        </a:p>
      </dgm:t>
    </dgm:pt>
    <dgm:pt modelId="{A8319609-A158-4AC2-89B2-BA7E9A56A6E5}" type="parTrans" cxnId="{37C08AD6-6441-4BF7-B1B6-F277CDCFC128}">
      <dgm:prSet/>
      <dgm:spPr/>
      <dgm:t>
        <a:bodyPr/>
        <a:lstStyle/>
        <a:p>
          <a:endParaRPr lang="ru-RU"/>
        </a:p>
      </dgm:t>
    </dgm:pt>
    <dgm:pt modelId="{0DDEDEFB-FB8B-4D00-951D-F42D49CB7FE7}" type="sibTrans" cxnId="{37C08AD6-6441-4BF7-B1B6-F277CDCFC128}">
      <dgm:prSet/>
      <dgm:spPr/>
      <dgm:t>
        <a:bodyPr/>
        <a:lstStyle/>
        <a:p>
          <a:endParaRPr lang="ru-RU"/>
        </a:p>
      </dgm:t>
    </dgm:pt>
    <dgm:pt modelId="{641058F4-F476-4302-AC84-F52B669E777D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зона отдыха «Казачья застава»(участие во Всероссийском конкурсе «Благоустройство малых городов»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217A51-59C5-459C-8B25-BDDAF053B82F}" type="parTrans" cxnId="{18B5DFBD-9BA0-4A40-915C-66C6698B7649}">
      <dgm:prSet/>
      <dgm:spPr/>
      <dgm:t>
        <a:bodyPr/>
        <a:lstStyle/>
        <a:p>
          <a:endParaRPr lang="ru-RU"/>
        </a:p>
      </dgm:t>
    </dgm:pt>
    <dgm:pt modelId="{7105F00D-CDF6-4407-9811-694C27798090}" type="sibTrans" cxnId="{18B5DFBD-9BA0-4A40-915C-66C6698B7649}">
      <dgm:prSet/>
      <dgm:spPr/>
      <dgm:t>
        <a:bodyPr/>
        <a:lstStyle/>
        <a:p>
          <a:endParaRPr lang="ru-RU"/>
        </a:p>
      </dgm:t>
    </dgm:pt>
    <dgm:pt modelId="{4D786753-492C-4664-8AE2-394E49C903C6}" type="pres">
      <dgm:prSet presAssocID="{5F6C14C0-8E67-4375-ABDF-0AF97D0B79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B22CD6-2D3E-48A7-8D9C-8676BE5600E6}" type="pres">
      <dgm:prSet presAssocID="{641058F4-F476-4302-AC84-F52B669E777D}" presName="boxAndChildren" presStyleCnt="0"/>
      <dgm:spPr/>
    </dgm:pt>
    <dgm:pt modelId="{76A0EAB1-66AD-4CA2-8436-F084FC5DB304}" type="pres">
      <dgm:prSet presAssocID="{641058F4-F476-4302-AC84-F52B669E777D}" presName="parentTextBox" presStyleLbl="node1" presStyleIdx="0" presStyleCnt="7"/>
      <dgm:spPr/>
      <dgm:t>
        <a:bodyPr/>
        <a:lstStyle/>
        <a:p>
          <a:endParaRPr lang="ru-RU"/>
        </a:p>
      </dgm:t>
    </dgm:pt>
    <dgm:pt modelId="{B30CE36F-ABD5-4331-B288-746D4D8CB8A5}" type="pres">
      <dgm:prSet presAssocID="{0DDEDEFB-FB8B-4D00-951D-F42D49CB7FE7}" presName="sp" presStyleCnt="0"/>
      <dgm:spPr/>
    </dgm:pt>
    <dgm:pt modelId="{317D573F-274B-4425-B5D1-E9E4D9BE161C}" type="pres">
      <dgm:prSet presAssocID="{7DF29AA3-4951-4AE8-988D-B6D74D512BA4}" presName="arrowAndChildren" presStyleCnt="0"/>
      <dgm:spPr/>
    </dgm:pt>
    <dgm:pt modelId="{3942A9C5-4DAC-4A1A-A5C3-F81922FC9D5A}" type="pres">
      <dgm:prSet presAssocID="{7DF29AA3-4951-4AE8-988D-B6D74D512BA4}" presName="parentTextArrow" presStyleLbl="node1" presStyleIdx="1" presStyleCnt="7"/>
      <dgm:spPr/>
      <dgm:t>
        <a:bodyPr/>
        <a:lstStyle/>
        <a:p>
          <a:endParaRPr lang="ru-RU"/>
        </a:p>
      </dgm:t>
    </dgm:pt>
    <dgm:pt modelId="{1F49EAAF-7DD2-4B3E-BB21-E17FD7A780CE}" type="pres">
      <dgm:prSet presAssocID="{666537CD-8B72-4FBD-9E1E-A4CAD7FF4009}" presName="sp" presStyleCnt="0"/>
      <dgm:spPr/>
    </dgm:pt>
    <dgm:pt modelId="{626DBABA-E32D-4328-9106-1F24A3F2EF93}" type="pres">
      <dgm:prSet presAssocID="{651C2B2D-53F9-4666-BC6F-9D519CC8BBD7}" presName="arrowAndChildren" presStyleCnt="0"/>
      <dgm:spPr/>
    </dgm:pt>
    <dgm:pt modelId="{A9DDADB4-ED8A-4480-9A6D-0250B9A53569}" type="pres">
      <dgm:prSet presAssocID="{651C2B2D-53F9-4666-BC6F-9D519CC8BBD7}" presName="parentTextArrow" presStyleLbl="node1" presStyleIdx="2" presStyleCnt="7"/>
      <dgm:spPr/>
      <dgm:t>
        <a:bodyPr/>
        <a:lstStyle/>
        <a:p>
          <a:endParaRPr lang="ru-RU"/>
        </a:p>
      </dgm:t>
    </dgm:pt>
    <dgm:pt modelId="{61E4B57C-CF1D-40A4-83D2-800E99360964}" type="pres">
      <dgm:prSet presAssocID="{787E558A-E2ED-4AC4-8995-C88B8425A354}" presName="sp" presStyleCnt="0"/>
      <dgm:spPr/>
    </dgm:pt>
    <dgm:pt modelId="{E9A6C60A-2D7C-40C6-A75F-71CE5BACAEC8}" type="pres">
      <dgm:prSet presAssocID="{4C7D0020-3269-47E1-B151-3429A4F88750}" presName="arrowAndChildren" presStyleCnt="0"/>
      <dgm:spPr/>
    </dgm:pt>
    <dgm:pt modelId="{4FAF7FE6-251D-47F6-8FB7-B8B8FF16B57D}" type="pres">
      <dgm:prSet presAssocID="{4C7D0020-3269-47E1-B151-3429A4F88750}" presName="parentTextArrow" presStyleLbl="node1" presStyleIdx="3" presStyleCnt="7" custLinFactNeighborX="-402" custLinFactNeighborY="-7289"/>
      <dgm:spPr/>
      <dgm:t>
        <a:bodyPr/>
        <a:lstStyle/>
        <a:p>
          <a:endParaRPr lang="ru-RU"/>
        </a:p>
      </dgm:t>
    </dgm:pt>
    <dgm:pt modelId="{42119D6D-0461-426B-8126-B170A675A8A3}" type="pres">
      <dgm:prSet presAssocID="{E50EBD33-A53B-4D8B-BE84-B2913977FA34}" presName="sp" presStyleCnt="0"/>
      <dgm:spPr/>
    </dgm:pt>
    <dgm:pt modelId="{6FE0D5D1-61F4-41D5-9247-B45C497235AD}" type="pres">
      <dgm:prSet presAssocID="{A82B6200-CAF3-407D-BB93-43BC32ED436E}" presName="arrowAndChildren" presStyleCnt="0"/>
      <dgm:spPr/>
    </dgm:pt>
    <dgm:pt modelId="{49F846F5-BE49-4834-9DD0-DCE78BE70E7E}" type="pres">
      <dgm:prSet presAssocID="{A82B6200-CAF3-407D-BB93-43BC32ED436E}" presName="parentTextArrow" presStyleLbl="node1" presStyleIdx="4" presStyleCnt="7"/>
      <dgm:spPr/>
      <dgm:t>
        <a:bodyPr/>
        <a:lstStyle/>
        <a:p>
          <a:endParaRPr lang="ru-RU"/>
        </a:p>
      </dgm:t>
    </dgm:pt>
    <dgm:pt modelId="{38C576A8-6849-40D0-A076-15405804221F}" type="pres">
      <dgm:prSet presAssocID="{4ED3235A-707B-4AEF-9827-B588B7FE955A}" presName="sp" presStyleCnt="0"/>
      <dgm:spPr/>
    </dgm:pt>
    <dgm:pt modelId="{2924AA3A-AC90-469C-AAEB-28F6153FFA64}" type="pres">
      <dgm:prSet presAssocID="{0BF2F96C-C154-48F2-8DBC-32272E812305}" presName="arrowAndChildren" presStyleCnt="0"/>
      <dgm:spPr/>
    </dgm:pt>
    <dgm:pt modelId="{DEA8E3F5-66F8-4E75-BD9C-EA1A9822AD08}" type="pres">
      <dgm:prSet presAssocID="{0BF2F96C-C154-48F2-8DBC-32272E812305}" presName="parentTextArrow" presStyleLbl="node1" presStyleIdx="5" presStyleCnt="7"/>
      <dgm:spPr/>
      <dgm:t>
        <a:bodyPr/>
        <a:lstStyle/>
        <a:p>
          <a:endParaRPr lang="ru-RU"/>
        </a:p>
      </dgm:t>
    </dgm:pt>
    <dgm:pt modelId="{71D41BE6-76C3-4F3A-9075-0EF172B20629}" type="pres">
      <dgm:prSet presAssocID="{D6F88EAB-A17B-4125-A1BF-D06ADDC5AD00}" presName="sp" presStyleCnt="0"/>
      <dgm:spPr/>
    </dgm:pt>
    <dgm:pt modelId="{53F6CE7E-49C4-4848-8210-378A88E6AF19}" type="pres">
      <dgm:prSet presAssocID="{87828DF7-1D9F-49D2-B1AE-FCDEDD9295AC}" presName="arrowAndChildren" presStyleCnt="0"/>
      <dgm:spPr/>
    </dgm:pt>
    <dgm:pt modelId="{1898FA22-0FB7-4391-A5D3-25E418E82906}" type="pres">
      <dgm:prSet presAssocID="{87828DF7-1D9F-49D2-B1AE-FCDEDD9295AC}" presName="parentTextArrow" presStyleLbl="node1" presStyleIdx="6" presStyleCnt="7" custLinFactNeighborX="1073" custLinFactNeighborY="1041"/>
      <dgm:spPr/>
      <dgm:t>
        <a:bodyPr/>
        <a:lstStyle/>
        <a:p>
          <a:endParaRPr lang="ru-RU"/>
        </a:p>
      </dgm:t>
    </dgm:pt>
  </dgm:ptLst>
  <dgm:cxnLst>
    <dgm:cxn modelId="{25FBFD49-1338-44D3-8477-B9D3F0779FC6}" type="presOf" srcId="{5F6C14C0-8E67-4375-ABDF-0AF97D0B79CA}" destId="{4D786753-492C-4664-8AE2-394E49C903C6}" srcOrd="0" destOrd="0" presId="urn:microsoft.com/office/officeart/2005/8/layout/process4"/>
    <dgm:cxn modelId="{F6B8CB00-40E4-4D6C-BF10-41A3ECF0E8A0}" srcId="{5F6C14C0-8E67-4375-ABDF-0AF97D0B79CA}" destId="{A82B6200-CAF3-407D-BB93-43BC32ED436E}" srcOrd="2" destOrd="0" parTransId="{F0C87070-857C-4D0C-A891-FE0A711D6246}" sibTransId="{E50EBD33-A53B-4D8B-BE84-B2913977FA34}"/>
    <dgm:cxn modelId="{A2F5C355-5AF3-4680-9EDF-366B688EAF58}" type="presOf" srcId="{641058F4-F476-4302-AC84-F52B669E777D}" destId="{76A0EAB1-66AD-4CA2-8436-F084FC5DB304}" srcOrd="0" destOrd="0" presId="urn:microsoft.com/office/officeart/2005/8/layout/process4"/>
    <dgm:cxn modelId="{5CD341A9-BD18-48CB-8CB4-161DCB33D02B}" srcId="{5F6C14C0-8E67-4375-ABDF-0AF97D0B79CA}" destId="{0BF2F96C-C154-48F2-8DBC-32272E812305}" srcOrd="1" destOrd="0" parTransId="{EBC16421-F067-462C-BC88-A7069487548C}" sibTransId="{4ED3235A-707B-4AEF-9827-B588B7FE955A}"/>
    <dgm:cxn modelId="{17358D24-31D8-493B-8B54-B436787B7C53}" type="presOf" srcId="{0BF2F96C-C154-48F2-8DBC-32272E812305}" destId="{DEA8E3F5-66F8-4E75-BD9C-EA1A9822AD08}" srcOrd="0" destOrd="0" presId="urn:microsoft.com/office/officeart/2005/8/layout/process4"/>
    <dgm:cxn modelId="{37C08AD6-6441-4BF7-B1B6-F277CDCFC128}" srcId="{5F6C14C0-8E67-4375-ABDF-0AF97D0B79CA}" destId="{7DF29AA3-4951-4AE8-988D-B6D74D512BA4}" srcOrd="5" destOrd="0" parTransId="{A8319609-A158-4AC2-89B2-BA7E9A56A6E5}" sibTransId="{0DDEDEFB-FB8B-4D00-951D-F42D49CB7FE7}"/>
    <dgm:cxn modelId="{4CAFC344-84FB-4975-9EAC-0A79EC603370}" type="presOf" srcId="{A82B6200-CAF3-407D-BB93-43BC32ED436E}" destId="{49F846F5-BE49-4834-9DD0-DCE78BE70E7E}" srcOrd="0" destOrd="0" presId="urn:microsoft.com/office/officeart/2005/8/layout/process4"/>
    <dgm:cxn modelId="{AB7928FA-050A-42E2-9042-823FFDF45610}" type="presOf" srcId="{651C2B2D-53F9-4666-BC6F-9D519CC8BBD7}" destId="{A9DDADB4-ED8A-4480-9A6D-0250B9A53569}" srcOrd="0" destOrd="0" presId="urn:microsoft.com/office/officeart/2005/8/layout/process4"/>
    <dgm:cxn modelId="{D044DFB3-736D-4349-AFF3-8D31EBC32EC3}" srcId="{5F6C14C0-8E67-4375-ABDF-0AF97D0B79CA}" destId="{87828DF7-1D9F-49D2-B1AE-FCDEDD9295AC}" srcOrd="0" destOrd="0" parTransId="{BE1F3C7A-21E7-490E-ACC6-0A1954F093C5}" sibTransId="{D6F88EAB-A17B-4125-A1BF-D06ADDC5AD00}"/>
    <dgm:cxn modelId="{94094A54-4F64-457D-819D-22F6963E7443}" srcId="{5F6C14C0-8E67-4375-ABDF-0AF97D0B79CA}" destId="{4C7D0020-3269-47E1-B151-3429A4F88750}" srcOrd="3" destOrd="0" parTransId="{DEBED09F-67E3-4A01-94E0-830EF1CE62AB}" sibTransId="{787E558A-E2ED-4AC4-8995-C88B8425A354}"/>
    <dgm:cxn modelId="{18B5DFBD-9BA0-4A40-915C-66C6698B7649}" srcId="{5F6C14C0-8E67-4375-ABDF-0AF97D0B79CA}" destId="{641058F4-F476-4302-AC84-F52B669E777D}" srcOrd="6" destOrd="0" parTransId="{4D217A51-59C5-459C-8B25-BDDAF053B82F}" sibTransId="{7105F00D-CDF6-4407-9811-694C27798090}"/>
    <dgm:cxn modelId="{BA6EFECE-AB94-45EF-AB65-A98267C5C8B0}" type="presOf" srcId="{7DF29AA3-4951-4AE8-988D-B6D74D512BA4}" destId="{3942A9C5-4DAC-4A1A-A5C3-F81922FC9D5A}" srcOrd="0" destOrd="0" presId="urn:microsoft.com/office/officeart/2005/8/layout/process4"/>
    <dgm:cxn modelId="{29E28C92-5C3F-4BE1-96B4-1E9E6B3D3E35}" type="presOf" srcId="{87828DF7-1D9F-49D2-B1AE-FCDEDD9295AC}" destId="{1898FA22-0FB7-4391-A5D3-25E418E82906}" srcOrd="0" destOrd="0" presId="urn:microsoft.com/office/officeart/2005/8/layout/process4"/>
    <dgm:cxn modelId="{09481D49-505F-442E-A937-DE6BA4194004}" srcId="{5F6C14C0-8E67-4375-ABDF-0AF97D0B79CA}" destId="{651C2B2D-53F9-4666-BC6F-9D519CC8BBD7}" srcOrd="4" destOrd="0" parTransId="{E542C450-1E2B-402B-98C9-FFD01F28433C}" sibTransId="{666537CD-8B72-4FBD-9E1E-A4CAD7FF4009}"/>
    <dgm:cxn modelId="{A4B18240-D416-421D-A601-FB488531DA22}" type="presOf" srcId="{4C7D0020-3269-47E1-B151-3429A4F88750}" destId="{4FAF7FE6-251D-47F6-8FB7-B8B8FF16B57D}" srcOrd="0" destOrd="0" presId="urn:microsoft.com/office/officeart/2005/8/layout/process4"/>
    <dgm:cxn modelId="{BE4CF296-DD9A-4DBE-90FA-55CF9067ABC6}" type="presParOf" srcId="{4D786753-492C-4664-8AE2-394E49C903C6}" destId="{C3B22CD6-2D3E-48A7-8D9C-8676BE5600E6}" srcOrd="0" destOrd="0" presId="urn:microsoft.com/office/officeart/2005/8/layout/process4"/>
    <dgm:cxn modelId="{235244CC-8674-4CDF-AAD3-C3B3334D5565}" type="presParOf" srcId="{C3B22CD6-2D3E-48A7-8D9C-8676BE5600E6}" destId="{76A0EAB1-66AD-4CA2-8436-F084FC5DB304}" srcOrd="0" destOrd="0" presId="urn:microsoft.com/office/officeart/2005/8/layout/process4"/>
    <dgm:cxn modelId="{C2EF2438-5F44-4922-97D3-EF9C0C7035B1}" type="presParOf" srcId="{4D786753-492C-4664-8AE2-394E49C903C6}" destId="{B30CE36F-ABD5-4331-B288-746D4D8CB8A5}" srcOrd="1" destOrd="0" presId="urn:microsoft.com/office/officeart/2005/8/layout/process4"/>
    <dgm:cxn modelId="{FD65E3B1-628F-4729-B2EA-CD113B91AA5F}" type="presParOf" srcId="{4D786753-492C-4664-8AE2-394E49C903C6}" destId="{317D573F-274B-4425-B5D1-E9E4D9BE161C}" srcOrd="2" destOrd="0" presId="urn:microsoft.com/office/officeart/2005/8/layout/process4"/>
    <dgm:cxn modelId="{EF716327-1751-469E-AD17-D80C5FE4C8AE}" type="presParOf" srcId="{317D573F-274B-4425-B5D1-E9E4D9BE161C}" destId="{3942A9C5-4DAC-4A1A-A5C3-F81922FC9D5A}" srcOrd="0" destOrd="0" presId="urn:microsoft.com/office/officeart/2005/8/layout/process4"/>
    <dgm:cxn modelId="{B8BF83EC-B324-400D-AF0F-B8787FFAEF5F}" type="presParOf" srcId="{4D786753-492C-4664-8AE2-394E49C903C6}" destId="{1F49EAAF-7DD2-4B3E-BB21-E17FD7A780CE}" srcOrd="3" destOrd="0" presId="urn:microsoft.com/office/officeart/2005/8/layout/process4"/>
    <dgm:cxn modelId="{74FBB877-5175-4048-AE7B-6B96C12391CF}" type="presParOf" srcId="{4D786753-492C-4664-8AE2-394E49C903C6}" destId="{626DBABA-E32D-4328-9106-1F24A3F2EF93}" srcOrd="4" destOrd="0" presId="urn:microsoft.com/office/officeart/2005/8/layout/process4"/>
    <dgm:cxn modelId="{4BE2B1D6-4911-416A-9027-251409C8691E}" type="presParOf" srcId="{626DBABA-E32D-4328-9106-1F24A3F2EF93}" destId="{A9DDADB4-ED8A-4480-9A6D-0250B9A53569}" srcOrd="0" destOrd="0" presId="urn:microsoft.com/office/officeart/2005/8/layout/process4"/>
    <dgm:cxn modelId="{A8820C9D-D975-4AF3-B6CC-5331836095E4}" type="presParOf" srcId="{4D786753-492C-4664-8AE2-394E49C903C6}" destId="{61E4B57C-CF1D-40A4-83D2-800E99360964}" srcOrd="5" destOrd="0" presId="urn:microsoft.com/office/officeart/2005/8/layout/process4"/>
    <dgm:cxn modelId="{BB767632-A3F3-471E-AE83-3D6520CA38AB}" type="presParOf" srcId="{4D786753-492C-4664-8AE2-394E49C903C6}" destId="{E9A6C60A-2D7C-40C6-A75F-71CE5BACAEC8}" srcOrd="6" destOrd="0" presId="urn:microsoft.com/office/officeart/2005/8/layout/process4"/>
    <dgm:cxn modelId="{4D1A74C3-0053-46A9-865B-BBC381EFC376}" type="presParOf" srcId="{E9A6C60A-2D7C-40C6-A75F-71CE5BACAEC8}" destId="{4FAF7FE6-251D-47F6-8FB7-B8B8FF16B57D}" srcOrd="0" destOrd="0" presId="urn:microsoft.com/office/officeart/2005/8/layout/process4"/>
    <dgm:cxn modelId="{8DB1F3CF-578F-4252-B049-7E5014E6532E}" type="presParOf" srcId="{4D786753-492C-4664-8AE2-394E49C903C6}" destId="{42119D6D-0461-426B-8126-B170A675A8A3}" srcOrd="7" destOrd="0" presId="urn:microsoft.com/office/officeart/2005/8/layout/process4"/>
    <dgm:cxn modelId="{3A663B7E-C0C1-4472-8B6D-7CD5398640EF}" type="presParOf" srcId="{4D786753-492C-4664-8AE2-394E49C903C6}" destId="{6FE0D5D1-61F4-41D5-9247-B45C497235AD}" srcOrd="8" destOrd="0" presId="urn:microsoft.com/office/officeart/2005/8/layout/process4"/>
    <dgm:cxn modelId="{1592B88B-B39A-4229-A252-FE32C6C3E68F}" type="presParOf" srcId="{6FE0D5D1-61F4-41D5-9247-B45C497235AD}" destId="{49F846F5-BE49-4834-9DD0-DCE78BE70E7E}" srcOrd="0" destOrd="0" presId="urn:microsoft.com/office/officeart/2005/8/layout/process4"/>
    <dgm:cxn modelId="{117D135E-448B-43C2-A392-8549D85E0097}" type="presParOf" srcId="{4D786753-492C-4664-8AE2-394E49C903C6}" destId="{38C576A8-6849-40D0-A076-15405804221F}" srcOrd="9" destOrd="0" presId="urn:microsoft.com/office/officeart/2005/8/layout/process4"/>
    <dgm:cxn modelId="{DFCDEEBC-D433-453F-97C6-0517B49309A5}" type="presParOf" srcId="{4D786753-492C-4664-8AE2-394E49C903C6}" destId="{2924AA3A-AC90-469C-AAEB-28F6153FFA64}" srcOrd="10" destOrd="0" presId="urn:microsoft.com/office/officeart/2005/8/layout/process4"/>
    <dgm:cxn modelId="{6D76C93D-7EB7-450D-A1C9-3AE3D2BA3D69}" type="presParOf" srcId="{2924AA3A-AC90-469C-AAEB-28F6153FFA64}" destId="{DEA8E3F5-66F8-4E75-BD9C-EA1A9822AD08}" srcOrd="0" destOrd="0" presId="urn:microsoft.com/office/officeart/2005/8/layout/process4"/>
    <dgm:cxn modelId="{6FF3A685-DAC3-44C6-9853-DF2A093841D0}" type="presParOf" srcId="{4D786753-492C-4664-8AE2-394E49C903C6}" destId="{71D41BE6-76C3-4F3A-9075-0EF172B20629}" srcOrd="11" destOrd="0" presId="urn:microsoft.com/office/officeart/2005/8/layout/process4"/>
    <dgm:cxn modelId="{DA2FDEF8-C6BD-44DE-9A02-75D9C52C6DAD}" type="presParOf" srcId="{4D786753-492C-4664-8AE2-394E49C903C6}" destId="{53F6CE7E-49C4-4848-8210-378A88E6AF19}" srcOrd="12" destOrd="0" presId="urn:microsoft.com/office/officeart/2005/8/layout/process4"/>
    <dgm:cxn modelId="{558AC537-2FFE-41B8-88AC-7F357BFB7E7C}" type="presParOf" srcId="{53F6CE7E-49C4-4848-8210-378A88E6AF19}" destId="{1898FA22-0FB7-4391-A5D3-25E418E82906}" srcOrd="0" destOrd="0" presId="urn:microsoft.com/office/officeart/2005/8/layout/process4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10.12.2025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10.12.2025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18235.png"/>
          <p:cNvPicPr>
            <a:picLocks noChangeAspect="1"/>
          </p:cNvPicPr>
          <p:nvPr/>
        </p:nvPicPr>
        <p:blipFill>
          <a:blip r:embed="rId2"/>
          <a:srcRect l="15978" t="8694" r="15412" b="7188"/>
          <a:stretch>
            <a:fillRect/>
          </a:stretch>
        </p:blipFill>
        <p:spPr>
          <a:xfrm>
            <a:off x="7620001" y="1271239"/>
            <a:ext cx="2170770" cy="2847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5" y="4880597"/>
            <a:ext cx="825678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Карталинского муниципального округа на 2026 год и плановый период 2027-2028 годов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Карталы.jpg"/>
          <p:cNvPicPr>
            <a:picLocks noChangeAspect="1"/>
          </p:cNvPicPr>
          <p:nvPr/>
        </p:nvPicPr>
        <p:blipFill>
          <a:blip r:embed="rId3"/>
          <a:srcRect b="2730"/>
          <a:stretch>
            <a:fillRect/>
          </a:stretch>
        </p:blipFill>
        <p:spPr>
          <a:xfrm>
            <a:off x="266005" y="200722"/>
            <a:ext cx="6915379" cy="322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 descr="iNYujk5Gf-o.jpg"/>
          <p:cNvPicPr>
            <a:picLocks noChangeAspect="1"/>
          </p:cNvPicPr>
          <p:nvPr/>
        </p:nvPicPr>
        <p:blipFill>
          <a:blip r:embed="rId4"/>
          <a:srcRect l="61614" t="1357" r="2815" b="6664"/>
          <a:stretch>
            <a:fillRect/>
          </a:stretch>
        </p:blipFill>
        <p:spPr>
          <a:xfrm>
            <a:off x="9129132" y="163551"/>
            <a:ext cx="587298" cy="7409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6C1029-5444-40DD-8743-A4F516374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341" b="16058"/>
          <a:stretch/>
        </p:blipFill>
        <p:spPr>
          <a:xfrm>
            <a:off x="806583" y="3619883"/>
            <a:ext cx="1728934" cy="1241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5F9BDE0-BCD9-4B48-94C7-AB452DA2B0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1" t="16287" r="37311" b="24290"/>
          <a:stretch/>
        </p:blipFill>
        <p:spPr>
          <a:xfrm>
            <a:off x="2854408" y="3600880"/>
            <a:ext cx="1709644" cy="1260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574772E-D7AB-4CB0-8ED1-9119CE842B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9" t="14005" r="29123" b="14646"/>
          <a:stretch/>
        </p:blipFill>
        <p:spPr>
          <a:xfrm>
            <a:off x="4882943" y="3619883"/>
            <a:ext cx="1789245" cy="1185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745420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70" y="428369"/>
            <a:ext cx="6630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Инвестиции в 2027-2028 годы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72065" y="1351007"/>
            <a:ext cx="3278659" cy="856734"/>
            <a:chOff x="596389" y="36427"/>
            <a:chExt cx="1789206" cy="1335605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>
              <a:off x="596389" y="36427"/>
              <a:ext cx="1789206" cy="1335605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627684" y="67722"/>
              <a:ext cx="1726616" cy="1304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76200" rIns="25400" bIns="25400" numCol="1" spcCol="1270" anchor="t" anchorCtr="0">
              <a:noAutofit/>
            </a:bodyPr>
            <a:lstStyle/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latin typeface="Times New Roman" pitchFamily="18" charset="0"/>
                  <a:cs typeface="Times New Roman" pitchFamily="18" charset="0"/>
                </a:rPr>
                <a:t>2027 год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   675,3 млн.руб.</a:t>
              </a:r>
              <a:endParaRPr lang="ru-RU" sz="2000" b="1" kern="1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165124" y="1326292"/>
            <a:ext cx="3468131" cy="856735"/>
            <a:chOff x="596389" y="36427"/>
            <a:chExt cx="1789206" cy="1335605"/>
          </a:xfrm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>
              <a:off x="596389" y="36427"/>
              <a:ext cx="1789206" cy="1335605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627684" y="67722"/>
              <a:ext cx="1726616" cy="1304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76200" rIns="25400" bIns="25400" numCol="1" spcCol="1270" anchor="t" anchorCtr="0">
              <a:noAutofit/>
            </a:bodyPr>
            <a:lstStyle/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latin typeface="Times New Roman" pitchFamily="18" charset="0"/>
                  <a:cs typeface="Times New Roman" pitchFamily="18" charset="0"/>
                </a:rPr>
                <a:t>2028 год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   761,9 млн.руб</a:t>
              </a:r>
              <a:r>
                <a:rPr lang="ru-RU" sz="2000" dirty="0" smtClean="0"/>
                <a:t>.</a:t>
              </a:r>
              <a:endParaRPr lang="ru-RU" sz="2000" kern="1200" dirty="0" smtClean="0"/>
            </a:p>
          </p:txBody>
        </p:sp>
      </p:grpSp>
      <p:pic>
        <p:nvPicPr>
          <p:cNvPr id="21" name="Рисунок 20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809" y="3084392"/>
            <a:ext cx="2515759" cy="153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Eco\Desktop\33457d59d84b36d85adbc70a5ee6afc3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4113" y="4289510"/>
            <a:ext cx="2690168" cy="155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Eco\Desktop\DSC0013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2133" y="2465659"/>
            <a:ext cx="2565056" cy="143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Picture background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2395" y="3085843"/>
            <a:ext cx="2580502" cy="146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745420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70" y="428369"/>
            <a:ext cx="6630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9157" y="683741"/>
            <a:ext cx="7471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показатели  согласованы с отраслевыми Министерствами Челябинской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543697" y="2388973"/>
            <a:ext cx="4581161" cy="601362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МИНИСТЕРСТВО ПРОМЫШЛЕННОСТИ, ТОРГОВЛИ И ПРЕДПРИНИМАТЕЛЬСТВА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ЧЕЛЯБИНСКОЙ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2306594"/>
            <a:ext cx="4497842" cy="617837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МИНИСТЕРСТВО ЭКОНОМИЧЕСКОГО РАЗВИТИЯ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ЧЕЛЯБИНСКОЙ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2981803" y="365717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МИНИСТЕРСТВО СЕЛЬСКОГО ХОЗЯЙСТВА             ЧЕЛЯБИНСКОЙ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B49A33B-475F-4BB0-9CE0-484AEF04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9" y="2414394"/>
            <a:ext cx="451143" cy="57917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B49A33B-475F-4BB0-9CE0-484AEF04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24" y="3781875"/>
            <a:ext cx="451143" cy="5791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B49A33B-475F-4BB0-9CE0-484AEF04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880" y="2340254"/>
            <a:ext cx="45114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526089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3309760" y="4531709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Методология и основа Прогноза основных показателей </a:t>
            </a:r>
            <a:endParaRPr lang="x-none" sz="2400" b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0" name="Схема 79"/>
          <p:cNvGraphicFramePr/>
          <p:nvPr/>
        </p:nvGraphicFramePr>
        <p:xfrm>
          <a:off x="1715880" y="1313016"/>
          <a:ext cx="6489006" cy="439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1281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526089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3309760" y="4531709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Динамика среднегодовой численности населения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Карталинского  муниципального округа</a:t>
            </a:r>
            <a:endParaRPr lang="x-non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72216" y="2215990"/>
            <a:ext cx="45060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Тренд: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Устойчивое сокращение численности населения.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Данные за 2024 г.: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Среднегодовая численность: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43,1 тыс. чел.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Естественная убыль: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-259 чел.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(смертность &gt; рождаемости).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Миграционный прирост: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+22 чел.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(не компенсирует естественную убыль).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691978" y="2034746"/>
          <a:ext cx="4456671" cy="263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833816" y="5691157"/>
            <a:ext cx="6771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Демографический спад — системный вызов для всех сфер планирования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5822059" y="3593096"/>
            <a:ext cx="2575321" cy="196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1281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23119064"/>
              </p:ext>
            </p:extLst>
          </p:nvPr>
        </p:nvGraphicFramePr>
        <p:xfrm>
          <a:off x="6939601" y="2250077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Динамика промышленного производства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Карталинского  муниципального округа</a:t>
            </a:r>
            <a:endParaRPr lang="x-non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" name="Диаграмма 51"/>
          <p:cNvGraphicFramePr/>
          <p:nvPr/>
        </p:nvGraphicFramePr>
        <p:xfrm>
          <a:off x="683741" y="1639330"/>
          <a:ext cx="5609967" cy="280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576649" y="5130984"/>
            <a:ext cx="4407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Прогноз роста отгрузки до 2028 г.: стабильный, на 1-5% ежегодно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ЗАНЯТОСТЬ И ДОХОДЫ НАСЕЛЕНИЯ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584887" y="1779373"/>
          <a:ext cx="4382530" cy="3015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082745" y="1779374"/>
            <a:ext cx="42507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Несмотря на демографические вызовы, рынок труда в округе показывает позитивную динамику с ростом заработной платы и стабильной занятостью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 зарплата: 2024 —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63,6 тыс. руб.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 пол. 2025 —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70,8 тыс. руб.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Отсутствие задолженностей по зарплате.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Фонд оплаты труда растет: ~ +7% в год.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Численность занятых: стабильна (прогноз: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8,4 тыс. чел.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035" y="4741904"/>
            <a:ext cx="2183970" cy="1646378"/>
          </a:xfrm>
          <a:prstGeom prst="rect">
            <a:avLst/>
          </a:prstGeom>
          <a:noFill/>
        </p:spPr>
      </p:pic>
      <p:pic>
        <p:nvPicPr>
          <p:cNvPr id="38917" name="Picture 5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4267" y="3787346"/>
            <a:ext cx="3436121" cy="2288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Сельское хозяйство :спад и медленное восстановление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54227" y="4234249"/>
            <a:ext cx="558525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Объем продукции: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2 831,0 млн. руб. (94% к 2023 г.)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Сокращение поголовья: КРС (-5,2%), свиньи (-19,6%), овцы и козы (-10,2%).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Снижение производства: молоко (-4,1%), яйца (-8,3%).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Прогноз: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 рост (~+1-1,5% в год) с 2026 года.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F1115"/>
              </a:solidFill>
              <a:effectLst/>
              <a:latin typeface="Segoe UI" pitchFamily="34" charset="0"/>
              <a:ea typeface="Times New Roman" pitchFamily="18" charset="0"/>
              <a:cs typeface="Segoe U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F1115"/>
              </a:solidFill>
              <a:effectLst/>
              <a:latin typeface="Segoe UI" pitchFamily="34" charset="0"/>
              <a:ea typeface="Times New Roman" pitchFamily="18" charset="0"/>
              <a:cs typeface="Segoe U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100" b="1" dirty="0" smtClean="0">
              <a:solidFill>
                <a:srgbClr val="0F1115"/>
              </a:solidFill>
              <a:latin typeface="Segoe UI" pitchFamily="34" charset="0"/>
              <a:ea typeface="Times New Roman" pitchFamily="18" charset="0"/>
              <a:cs typeface="Segoe U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Вывод: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 Агропромышленный комплекс находится в стагнации, требует отдельного внимания и мер поддержки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617838" y="1252151"/>
          <a:ext cx="4761470" cy="271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9656" y="1274247"/>
            <a:ext cx="3826260" cy="382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70" y="428369"/>
            <a:ext cx="6630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Инвестиции, приоритеты и структура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21492" y="1227439"/>
          <a:ext cx="4308389" cy="302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06530" y="1309816"/>
            <a:ext cx="30974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Инвестиционная деятельность округа демонстрирует ярко выраженный социальный и инфраструктурный уклон, направленный на повышение комфортности жизни населения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577016" y="2916195"/>
            <a:ext cx="398711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Объем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инвестиций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основной капитал за счет всех источников финансирования  в 2024  году составил 660,4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млн. 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или 54% к показателю  2023 года .  в том числе по отраслям деятельности: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Добыча полезных ископаемых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97,7 млн.руб.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«Обеспечение электрической энергией, газом и паром; кондиционирование воздуха» 1,5 млн.руб.;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Торговля оптовая и розничная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43,7 млн.руб.;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Транспортировка и хранение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38,8 млн.руб.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Культура и спорт 8,6 млн.руб.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745420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70" y="428369"/>
            <a:ext cx="6630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Инвестиции в 2025 году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040376" y="826982"/>
          <a:ext cx="4602543" cy="5565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C:\Users\Eco\AppData\Local\Temp\Rar$DIa6348.18182\IMG-20250617-WA0007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7722" y="140455"/>
            <a:ext cx="2259715" cy="235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Eco\AppData\Local\Temp\Rar$DIa12000.17065\IMG_20250910_140438_80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0171" y="4659077"/>
            <a:ext cx="2332597" cy="146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Eco\AppData\Local\Temp\Rar$DIa1540.36449\IMG-20241213-WA00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54252" y="2609971"/>
            <a:ext cx="2319477" cy="1739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745420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x-none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6849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ПРОГНОЗА СОЦИАЛЬНО-ЭКОНОМИЧЕСКОГО РАЗВИТИЯ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КАРТАЛИНСКОГО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 НА 2026-2028 ГГ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70" y="428369"/>
            <a:ext cx="6630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Инвестиции в 2026 году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023902" y="785794"/>
          <a:ext cx="4380120" cy="4857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4965" y="600251"/>
            <a:ext cx="2880223" cy="202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Администратор\Desktop\нужное\Август 2020\кабинет физики\кабинет физики\IMG_062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2786" y="2839939"/>
            <a:ext cx="2910641" cy="155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xmlns="" id="{B3C1C606-6B45-41E6-BF83-1DB2A070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05425" y="4630752"/>
            <a:ext cx="2879764" cy="183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29689</TotalTime>
  <Words>821</Words>
  <Application>Microsoft Office PowerPoint</Application>
  <PresentationFormat>Лист A4 (210x297 мм)</PresentationFormat>
  <Paragraphs>129</Paragraphs>
  <Slides>11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c400</cp:lastModifiedBy>
  <cp:revision>403</cp:revision>
  <cp:lastPrinted>2024-09-20T05:22:03Z</cp:lastPrinted>
  <dcterms:created xsi:type="dcterms:W3CDTF">2023-11-22T14:19:10Z</dcterms:created>
  <dcterms:modified xsi:type="dcterms:W3CDTF">2025-12-10T08:42:21Z</dcterms:modified>
</cp:coreProperties>
</file>